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ags/tag462.xml" ContentType="application/vnd.openxmlformats-officedocument.presentationml.tags+xml"/>
  <Override PartName="/ppt/notesSlides/notesSlide1.xml" ContentType="application/vnd.openxmlformats-officedocument.presentationml.notesSlide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07" r:id="rId4"/>
    <p:sldMasterId id="2147483719" r:id="rId5"/>
    <p:sldMasterId id="2147486826" r:id="rId6"/>
    <p:sldMasterId id="2147486847" r:id="rId7"/>
  </p:sldMasterIdLst>
  <p:notesMasterIdLst>
    <p:notesMasterId r:id="rId32"/>
  </p:notesMasterIdLst>
  <p:handoutMasterIdLst>
    <p:handoutMasterId r:id="rId33"/>
  </p:handoutMasterIdLst>
  <p:sldIdLst>
    <p:sldId id="671" r:id="rId8"/>
    <p:sldId id="651" r:id="rId9"/>
    <p:sldId id="652" r:id="rId10"/>
    <p:sldId id="670" r:id="rId11"/>
    <p:sldId id="669" r:id="rId12"/>
    <p:sldId id="672" r:id="rId13"/>
    <p:sldId id="673" r:id="rId14"/>
    <p:sldId id="674" r:id="rId15"/>
    <p:sldId id="675" r:id="rId16"/>
    <p:sldId id="676" r:id="rId17"/>
    <p:sldId id="686" r:id="rId18"/>
    <p:sldId id="702" r:id="rId19"/>
    <p:sldId id="681" r:id="rId20"/>
    <p:sldId id="691" r:id="rId21"/>
    <p:sldId id="687" r:id="rId22"/>
    <p:sldId id="688" r:id="rId23"/>
    <p:sldId id="689" r:id="rId24"/>
    <p:sldId id="666" r:id="rId25"/>
    <p:sldId id="695" r:id="rId26"/>
    <p:sldId id="703" r:id="rId27"/>
    <p:sldId id="694" r:id="rId28"/>
    <p:sldId id="696" r:id="rId29"/>
    <p:sldId id="704" r:id="rId30"/>
    <p:sldId id="683" r:id="rId31"/>
  </p:sldIdLst>
  <p:sldSz cx="9144000" cy="6858000" type="screen4x3"/>
  <p:notesSz cx="6805613" cy="9944100"/>
  <p:custDataLst>
    <p:tags r:id="rId3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erehodovaov" initials="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5792"/>
    <a:srgbClr val="E5F4FF"/>
    <a:srgbClr val="EEF2F1"/>
    <a:srgbClr val="102640"/>
    <a:srgbClr val="475CAB"/>
    <a:srgbClr val="465BA8"/>
    <a:srgbClr val="0F3BA9"/>
    <a:srgbClr val="D9FFDF"/>
    <a:srgbClr val="E6F8D4"/>
    <a:srgbClr val="FFFF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36" autoAdjust="0"/>
    <p:restoredTop sz="95604" autoAdjust="0"/>
  </p:normalViewPr>
  <p:slideViewPr>
    <p:cSldViewPr>
      <p:cViewPr varScale="1">
        <p:scale>
          <a:sx n="70" d="100"/>
          <a:sy n="70" d="100"/>
        </p:scale>
        <p:origin x="-1746" y="60"/>
      </p:cViewPr>
      <p:guideLst>
        <p:guide orient="horz"/>
        <p:guide pos="410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25" d="100"/>
          <a:sy n="125" d="100"/>
        </p:scale>
        <p:origin x="-1596" y="1074"/>
      </p:cViewPr>
      <p:guideLst>
        <p:guide orient="horz" pos="3133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tags" Target="tags/tag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handoutMaster" Target="handoutMasters/handout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notesMaster" Target="notesMasters/notesMaster1.xml"/><Relationship Id="rId3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commentAuthors" Target="comment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image" Target="NULL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1" y="0"/>
            <a:ext cx="2949839" cy="497762"/>
          </a:xfrm>
          <a:prstGeom prst="rect">
            <a:avLst/>
          </a:prstGeom>
        </p:spPr>
        <p:txBody>
          <a:bodyPr vert="horz" lIns="91438" tIns="45723" rIns="91438" bIns="45723" rtlCol="0"/>
          <a:lstStyle>
            <a:lvl1pPr algn="l">
              <a:buFont typeface="Arial" charset="0"/>
              <a:buChar char="–"/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4187" y="0"/>
            <a:ext cx="2949839" cy="497762"/>
          </a:xfrm>
          <a:prstGeom prst="rect">
            <a:avLst/>
          </a:prstGeom>
        </p:spPr>
        <p:txBody>
          <a:bodyPr vert="horz" lIns="91438" tIns="45723" rIns="91438" bIns="45723" rtlCol="0"/>
          <a:lstStyle>
            <a:lvl1pPr algn="r">
              <a:buFont typeface="Arial" charset="0"/>
              <a:buChar char="–"/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388ACFC-C004-4D13-A053-5BE4B3E9107E}" type="datetimeFigureOut">
              <a:rPr lang="ru-RU"/>
              <a:pPr>
                <a:defRPr/>
              </a:pPr>
              <a:t>20.04.2017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1" y="9444760"/>
            <a:ext cx="2949839" cy="497761"/>
          </a:xfrm>
          <a:prstGeom prst="rect">
            <a:avLst/>
          </a:prstGeom>
        </p:spPr>
        <p:txBody>
          <a:bodyPr vert="horz" lIns="91438" tIns="45723" rIns="91438" bIns="45723" rtlCol="0" anchor="b"/>
          <a:lstStyle>
            <a:lvl1pPr algn="l">
              <a:buFont typeface="Arial" charset="0"/>
              <a:buChar char="–"/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4187" y="9444760"/>
            <a:ext cx="2949839" cy="497761"/>
          </a:xfrm>
          <a:prstGeom prst="rect">
            <a:avLst/>
          </a:prstGeom>
        </p:spPr>
        <p:txBody>
          <a:bodyPr vert="horz" lIns="91438" tIns="45723" rIns="91438" bIns="45723" rtlCol="0" anchor="b"/>
          <a:lstStyle>
            <a:lvl1pPr algn="r">
              <a:buFont typeface="Arial" charset="0"/>
              <a:buChar char="–"/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A594E7F7-B658-488F-8806-2CCDBFD356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31886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" y="0"/>
            <a:ext cx="2949839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23" rIns="91438" bIns="45723" numCol="1" anchor="t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7" y="0"/>
            <a:ext cx="2949839" cy="49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23" rIns="91438" bIns="45723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4113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847" y="4723180"/>
            <a:ext cx="5443536" cy="4475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23" rIns="91438" bIns="457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1" y="9444760"/>
            <a:ext cx="2949839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23" rIns="91438" bIns="45723" numCol="1" anchor="b" anchorCtr="0" compatLnSpc="1">
            <a:prstTxWarp prst="textNoShape">
              <a:avLst/>
            </a:prstTxWarp>
          </a:bodyPr>
          <a:lstStyle>
            <a:lvl1pPr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7" y="9444760"/>
            <a:ext cx="2949839" cy="497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23" rIns="91438" bIns="45723" numCol="1" anchor="b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4D55D52C-8B76-4302-9EB6-F0FE405951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88045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1pPr>
            <a:lvl2pPr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2pPr>
            <a:lvl3pPr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3pPr>
            <a:lvl4pPr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4pPr>
            <a:lvl5pPr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5pPr>
            <a:lvl6pPr marL="2518372" indent="-228943" defTabSz="45788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6pPr>
            <a:lvl7pPr marL="2976258" indent="-228943" defTabSz="45788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7pPr>
            <a:lvl8pPr marL="3434144" indent="-228943" defTabSz="45788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8pPr>
            <a:lvl9pPr marL="3892029" indent="-228943" defTabSz="457886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882385" algn="l"/>
                <a:tab pos="1766359" algn="l"/>
                <a:tab pos="2650333" algn="l"/>
                <a:tab pos="3534307" algn="l"/>
                <a:tab pos="4416690" algn="l"/>
                <a:tab pos="5300664" algn="l"/>
                <a:tab pos="6184638" algn="l"/>
                <a:tab pos="7068612" algn="l"/>
                <a:tab pos="7952586" algn="l"/>
                <a:tab pos="8834971" algn="l"/>
                <a:tab pos="9718945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9pPr>
          </a:lstStyle>
          <a:p>
            <a:pPr>
              <a:defRPr/>
            </a:pPr>
            <a:fld id="{FDE07922-3F38-43C3-B871-A23EEA4AA412}" type="slidenum">
              <a:rPr kumimoji="0" lang="en-US" altLang="ru-RU" sz="1300">
                <a:solidFill>
                  <a:srgbClr val="000000"/>
                </a:solidFill>
                <a:cs typeface="Arial Unicode MS" pitchFamily="34" charset="-128"/>
              </a:rPr>
              <a:pPr>
                <a:defRPr/>
              </a:pPr>
              <a:t>10</a:t>
            </a:fld>
            <a:endParaRPr kumimoji="0" lang="en-US" altLang="ru-RU" sz="1300">
              <a:solidFill>
                <a:srgbClr val="000000"/>
              </a:solidFill>
              <a:cs typeface="Arial Unicode MS" pitchFamily="34" charset="-128"/>
            </a:endParaRPr>
          </a:p>
        </p:txBody>
      </p:sp>
      <p:sp>
        <p:nvSpPr>
          <p:cNvPr id="133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4538"/>
            <a:ext cx="4973637" cy="3730625"/>
          </a:xfr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907522" y="4723170"/>
            <a:ext cx="4990571" cy="4475083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kumimoji="0" lang="ru-RU" alt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2813" y="742950"/>
            <a:ext cx="4978400" cy="373380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0244" y="4722648"/>
            <a:ext cx="5445126" cy="4478043"/>
          </a:xfrm>
          <a:noFill/>
          <a:ln/>
        </p:spPr>
        <p:txBody>
          <a:bodyPr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tags" Target="../tags/tag38.xml"/><Relationship Id="rId3" Type="http://schemas.openxmlformats.org/officeDocument/2006/relationships/tags" Target="../tags/tag23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tags" Target="../tags/tag37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tags" Target="../tags/tag40.xml"/><Relationship Id="rId1" Type="http://schemas.openxmlformats.org/officeDocument/2006/relationships/vmlDrawing" Target="../drawings/vmlDrawing2.v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24" Type="http://schemas.openxmlformats.org/officeDocument/2006/relationships/oleObject" Target="../embeddings/oleObject3.bin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23" Type="http://schemas.openxmlformats.org/officeDocument/2006/relationships/image" Target="../media/image1.emf"/><Relationship Id="rId10" Type="http://schemas.openxmlformats.org/officeDocument/2006/relationships/tags" Target="../tags/tag30.xml"/><Relationship Id="rId19" Type="http://schemas.openxmlformats.org/officeDocument/2006/relationships/tags" Target="../tags/tag39.xml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tags" Target="../tags/tag204.xml"/><Relationship Id="rId18" Type="http://schemas.openxmlformats.org/officeDocument/2006/relationships/tags" Target="../tags/tag209.xml"/><Relationship Id="rId3" Type="http://schemas.openxmlformats.org/officeDocument/2006/relationships/tags" Target="../tags/tag194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98.xml"/><Relationship Id="rId12" Type="http://schemas.openxmlformats.org/officeDocument/2006/relationships/tags" Target="../tags/tag203.xml"/><Relationship Id="rId17" Type="http://schemas.openxmlformats.org/officeDocument/2006/relationships/tags" Target="../tags/tag208.xml"/><Relationship Id="rId2" Type="http://schemas.openxmlformats.org/officeDocument/2006/relationships/tags" Target="../tags/tag193.xml"/><Relationship Id="rId16" Type="http://schemas.openxmlformats.org/officeDocument/2006/relationships/tags" Target="../tags/tag207.xml"/><Relationship Id="rId20" Type="http://schemas.openxmlformats.org/officeDocument/2006/relationships/tags" Target="../tags/tag211.xml"/><Relationship Id="rId1" Type="http://schemas.openxmlformats.org/officeDocument/2006/relationships/vmlDrawing" Target="../drawings/vmlDrawing11.v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24" Type="http://schemas.openxmlformats.org/officeDocument/2006/relationships/oleObject" Target="../embeddings/oleObject21.bin"/><Relationship Id="rId5" Type="http://schemas.openxmlformats.org/officeDocument/2006/relationships/tags" Target="../tags/tag196.xml"/><Relationship Id="rId15" Type="http://schemas.openxmlformats.org/officeDocument/2006/relationships/tags" Target="../tags/tag206.xml"/><Relationship Id="rId23" Type="http://schemas.openxmlformats.org/officeDocument/2006/relationships/image" Target="../media/image1.emf"/><Relationship Id="rId10" Type="http://schemas.openxmlformats.org/officeDocument/2006/relationships/tags" Target="../tags/tag201.xml"/><Relationship Id="rId19" Type="http://schemas.openxmlformats.org/officeDocument/2006/relationships/tags" Target="../tags/tag210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tags" Target="../tags/tag205.xml"/><Relationship Id="rId22" Type="http://schemas.openxmlformats.org/officeDocument/2006/relationships/oleObject" Target="../embeddings/oleObject20.bin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218.xml"/><Relationship Id="rId13" Type="http://schemas.openxmlformats.org/officeDocument/2006/relationships/tags" Target="../tags/tag223.xml"/><Relationship Id="rId18" Type="http://schemas.openxmlformats.org/officeDocument/2006/relationships/tags" Target="../tags/tag228.xml"/><Relationship Id="rId3" Type="http://schemas.openxmlformats.org/officeDocument/2006/relationships/tags" Target="../tags/tag213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217.xml"/><Relationship Id="rId12" Type="http://schemas.openxmlformats.org/officeDocument/2006/relationships/tags" Target="../tags/tag222.xml"/><Relationship Id="rId17" Type="http://schemas.openxmlformats.org/officeDocument/2006/relationships/tags" Target="../tags/tag227.xml"/><Relationship Id="rId2" Type="http://schemas.openxmlformats.org/officeDocument/2006/relationships/tags" Target="../tags/tag212.xml"/><Relationship Id="rId16" Type="http://schemas.openxmlformats.org/officeDocument/2006/relationships/tags" Target="../tags/tag226.xml"/><Relationship Id="rId20" Type="http://schemas.openxmlformats.org/officeDocument/2006/relationships/tags" Target="../tags/tag230.xml"/><Relationship Id="rId1" Type="http://schemas.openxmlformats.org/officeDocument/2006/relationships/vmlDrawing" Target="../drawings/vmlDrawing12.vml"/><Relationship Id="rId6" Type="http://schemas.openxmlformats.org/officeDocument/2006/relationships/tags" Target="../tags/tag216.xml"/><Relationship Id="rId11" Type="http://schemas.openxmlformats.org/officeDocument/2006/relationships/tags" Target="../tags/tag221.xml"/><Relationship Id="rId24" Type="http://schemas.openxmlformats.org/officeDocument/2006/relationships/oleObject" Target="../embeddings/oleObject23.bin"/><Relationship Id="rId5" Type="http://schemas.openxmlformats.org/officeDocument/2006/relationships/tags" Target="../tags/tag215.xml"/><Relationship Id="rId15" Type="http://schemas.openxmlformats.org/officeDocument/2006/relationships/tags" Target="../tags/tag225.xml"/><Relationship Id="rId23" Type="http://schemas.openxmlformats.org/officeDocument/2006/relationships/image" Target="../media/image1.emf"/><Relationship Id="rId10" Type="http://schemas.openxmlformats.org/officeDocument/2006/relationships/tags" Target="../tags/tag220.xml"/><Relationship Id="rId19" Type="http://schemas.openxmlformats.org/officeDocument/2006/relationships/tags" Target="../tags/tag229.xml"/><Relationship Id="rId4" Type="http://schemas.openxmlformats.org/officeDocument/2006/relationships/tags" Target="../tags/tag214.xml"/><Relationship Id="rId9" Type="http://schemas.openxmlformats.org/officeDocument/2006/relationships/tags" Target="../tags/tag219.xml"/><Relationship Id="rId14" Type="http://schemas.openxmlformats.org/officeDocument/2006/relationships/tags" Target="../tags/tag224.xml"/><Relationship Id="rId22" Type="http://schemas.openxmlformats.org/officeDocument/2006/relationships/oleObject" Target="../embeddings/oleObject22.bin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tags" Target="../tags/tag245.xml"/><Relationship Id="rId3" Type="http://schemas.openxmlformats.org/officeDocument/2006/relationships/tags" Target="../tags/tag240.xml"/><Relationship Id="rId7" Type="http://schemas.openxmlformats.org/officeDocument/2006/relationships/tags" Target="../tags/tag244.xml"/><Relationship Id="rId2" Type="http://schemas.openxmlformats.org/officeDocument/2006/relationships/tags" Target="../tags/tag239.xml"/><Relationship Id="rId1" Type="http://schemas.openxmlformats.org/officeDocument/2006/relationships/vmlDrawing" Target="../drawings/vmlDrawing14.v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10" Type="http://schemas.openxmlformats.org/officeDocument/2006/relationships/oleObject" Target="../embeddings/oleObject25.bin"/><Relationship Id="rId4" Type="http://schemas.openxmlformats.org/officeDocument/2006/relationships/tags" Target="../tags/tag241.xml"/><Relationship Id="rId9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3" Type="http://schemas.openxmlformats.org/officeDocument/2006/relationships/tags" Target="../tags/tag247.xml"/><Relationship Id="rId7" Type="http://schemas.openxmlformats.org/officeDocument/2006/relationships/tags" Target="../tags/tag251.xml"/><Relationship Id="rId2" Type="http://schemas.openxmlformats.org/officeDocument/2006/relationships/tags" Target="../tags/tag246.xml"/><Relationship Id="rId1" Type="http://schemas.openxmlformats.org/officeDocument/2006/relationships/vmlDrawing" Target="../drawings/vmlDrawing15.v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10" Type="http://schemas.openxmlformats.org/officeDocument/2006/relationships/oleObject" Target="../embeddings/oleObject26.bin"/><Relationship Id="rId4" Type="http://schemas.openxmlformats.org/officeDocument/2006/relationships/tags" Target="../tags/tag248.xml"/><Relationship Id="rId9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59.xml"/><Relationship Id="rId3" Type="http://schemas.openxmlformats.org/officeDocument/2006/relationships/tags" Target="../tags/tag254.xml"/><Relationship Id="rId7" Type="http://schemas.openxmlformats.org/officeDocument/2006/relationships/tags" Target="../tags/tag258.xml"/><Relationship Id="rId12" Type="http://schemas.openxmlformats.org/officeDocument/2006/relationships/image" Target="../media/image1.emf"/><Relationship Id="rId2" Type="http://schemas.openxmlformats.org/officeDocument/2006/relationships/tags" Target="../tags/tag253.xml"/><Relationship Id="rId1" Type="http://schemas.openxmlformats.org/officeDocument/2006/relationships/vmlDrawing" Target="../drawings/vmlDrawing16.vml"/><Relationship Id="rId6" Type="http://schemas.openxmlformats.org/officeDocument/2006/relationships/tags" Target="../tags/tag257.xml"/><Relationship Id="rId11" Type="http://schemas.openxmlformats.org/officeDocument/2006/relationships/oleObject" Target="../embeddings/oleObject28.bin"/><Relationship Id="rId5" Type="http://schemas.openxmlformats.org/officeDocument/2006/relationships/tags" Target="../tags/tag256.xml"/><Relationship Id="rId10" Type="http://schemas.openxmlformats.org/officeDocument/2006/relationships/oleObject" Target="../embeddings/oleObject27.bin"/><Relationship Id="rId4" Type="http://schemas.openxmlformats.org/officeDocument/2006/relationships/tags" Target="../tags/tag255.xml"/><Relationship Id="rId9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openxmlformats.org/officeDocument/2006/relationships/image" Target="../media/image1.emf"/><Relationship Id="rId2" Type="http://schemas.openxmlformats.org/officeDocument/2006/relationships/tags" Target="../tags/tag260.xml"/><Relationship Id="rId1" Type="http://schemas.openxmlformats.org/officeDocument/2006/relationships/vmlDrawing" Target="../drawings/vmlDrawing17.vml"/><Relationship Id="rId6" Type="http://schemas.openxmlformats.org/officeDocument/2006/relationships/tags" Target="../tags/tag264.xml"/><Relationship Id="rId11" Type="http://schemas.openxmlformats.org/officeDocument/2006/relationships/oleObject" Target="../embeddings/oleObject30.bin"/><Relationship Id="rId5" Type="http://schemas.openxmlformats.org/officeDocument/2006/relationships/tags" Target="../tags/tag263.xml"/><Relationship Id="rId10" Type="http://schemas.openxmlformats.org/officeDocument/2006/relationships/oleObject" Target="../embeddings/oleObject29.bin"/><Relationship Id="rId4" Type="http://schemas.openxmlformats.org/officeDocument/2006/relationships/tags" Target="../tags/tag262.xml"/><Relationship Id="rId9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273.xml"/><Relationship Id="rId3" Type="http://schemas.openxmlformats.org/officeDocument/2006/relationships/tags" Target="../tags/tag268.xml"/><Relationship Id="rId7" Type="http://schemas.openxmlformats.org/officeDocument/2006/relationships/tags" Target="../tags/tag272.xml"/><Relationship Id="rId12" Type="http://schemas.openxmlformats.org/officeDocument/2006/relationships/image" Target="../media/image1.emf"/><Relationship Id="rId2" Type="http://schemas.openxmlformats.org/officeDocument/2006/relationships/tags" Target="../tags/tag267.xml"/><Relationship Id="rId1" Type="http://schemas.openxmlformats.org/officeDocument/2006/relationships/vmlDrawing" Target="../drawings/vmlDrawing18.vml"/><Relationship Id="rId6" Type="http://schemas.openxmlformats.org/officeDocument/2006/relationships/tags" Target="../tags/tag271.xml"/><Relationship Id="rId11" Type="http://schemas.openxmlformats.org/officeDocument/2006/relationships/oleObject" Target="../embeddings/oleObject32.bin"/><Relationship Id="rId5" Type="http://schemas.openxmlformats.org/officeDocument/2006/relationships/tags" Target="../tags/tag270.xml"/><Relationship Id="rId10" Type="http://schemas.openxmlformats.org/officeDocument/2006/relationships/oleObject" Target="../embeddings/oleObject31.bin"/><Relationship Id="rId4" Type="http://schemas.openxmlformats.org/officeDocument/2006/relationships/tags" Target="../tags/tag269.xml"/><Relationship Id="rId9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280.xml"/><Relationship Id="rId3" Type="http://schemas.openxmlformats.org/officeDocument/2006/relationships/tags" Target="../tags/tag275.xml"/><Relationship Id="rId7" Type="http://schemas.openxmlformats.org/officeDocument/2006/relationships/tags" Target="../tags/tag279.xml"/><Relationship Id="rId12" Type="http://schemas.openxmlformats.org/officeDocument/2006/relationships/image" Target="../media/image1.emf"/><Relationship Id="rId2" Type="http://schemas.openxmlformats.org/officeDocument/2006/relationships/tags" Target="../tags/tag274.xml"/><Relationship Id="rId1" Type="http://schemas.openxmlformats.org/officeDocument/2006/relationships/vmlDrawing" Target="../drawings/vmlDrawing19.vml"/><Relationship Id="rId6" Type="http://schemas.openxmlformats.org/officeDocument/2006/relationships/tags" Target="../tags/tag278.xml"/><Relationship Id="rId11" Type="http://schemas.openxmlformats.org/officeDocument/2006/relationships/oleObject" Target="../embeddings/oleObject34.bin"/><Relationship Id="rId5" Type="http://schemas.openxmlformats.org/officeDocument/2006/relationships/tags" Target="../tags/tag277.xml"/><Relationship Id="rId10" Type="http://schemas.openxmlformats.org/officeDocument/2006/relationships/oleObject" Target="../embeddings/oleObject33.bin"/><Relationship Id="rId4" Type="http://schemas.openxmlformats.org/officeDocument/2006/relationships/tags" Target="../tags/tag276.xml"/><Relationship Id="rId9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287.xml"/><Relationship Id="rId3" Type="http://schemas.openxmlformats.org/officeDocument/2006/relationships/tags" Target="../tags/tag282.xml"/><Relationship Id="rId7" Type="http://schemas.openxmlformats.org/officeDocument/2006/relationships/tags" Target="../tags/tag286.xml"/><Relationship Id="rId12" Type="http://schemas.openxmlformats.org/officeDocument/2006/relationships/image" Target="../media/image1.emf"/><Relationship Id="rId2" Type="http://schemas.openxmlformats.org/officeDocument/2006/relationships/tags" Target="../tags/tag281.xml"/><Relationship Id="rId1" Type="http://schemas.openxmlformats.org/officeDocument/2006/relationships/vmlDrawing" Target="../drawings/vmlDrawing20.vml"/><Relationship Id="rId6" Type="http://schemas.openxmlformats.org/officeDocument/2006/relationships/tags" Target="../tags/tag285.xml"/><Relationship Id="rId11" Type="http://schemas.openxmlformats.org/officeDocument/2006/relationships/oleObject" Target="../embeddings/oleObject36.bin"/><Relationship Id="rId5" Type="http://schemas.openxmlformats.org/officeDocument/2006/relationships/tags" Target="../tags/tag284.xml"/><Relationship Id="rId10" Type="http://schemas.openxmlformats.org/officeDocument/2006/relationships/oleObject" Target="../embeddings/oleObject35.bin"/><Relationship Id="rId4" Type="http://schemas.openxmlformats.org/officeDocument/2006/relationships/tags" Target="../tags/tag283.xml"/><Relationship Id="rId9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294.xml"/><Relationship Id="rId3" Type="http://schemas.openxmlformats.org/officeDocument/2006/relationships/tags" Target="../tags/tag289.xml"/><Relationship Id="rId7" Type="http://schemas.openxmlformats.org/officeDocument/2006/relationships/tags" Target="../tags/tag293.xml"/><Relationship Id="rId12" Type="http://schemas.openxmlformats.org/officeDocument/2006/relationships/image" Target="../media/image1.emf"/><Relationship Id="rId2" Type="http://schemas.openxmlformats.org/officeDocument/2006/relationships/tags" Target="../tags/tag288.xml"/><Relationship Id="rId1" Type="http://schemas.openxmlformats.org/officeDocument/2006/relationships/vmlDrawing" Target="../drawings/vmlDrawing21.vml"/><Relationship Id="rId6" Type="http://schemas.openxmlformats.org/officeDocument/2006/relationships/tags" Target="../tags/tag292.xml"/><Relationship Id="rId11" Type="http://schemas.openxmlformats.org/officeDocument/2006/relationships/oleObject" Target="../embeddings/oleObject38.bin"/><Relationship Id="rId5" Type="http://schemas.openxmlformats.org/officeDocument/2006/relationships/tags" Target="../tags/tag291.xml"/><Relationship Id="rId10" Type="http://schemas.openxmlformats.org/officeDocument/2006/relationships/oleObject" Target="../embeddings/oleObject37.bin"/><Relationship Id="rId4" Type="http://schemas.openxmlformats.org/officeDocument/2006/relationships/tags" Target="../tags/tag290.xml"/><Relationship Id="rId9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3" Type="http://schemas.openxmlformats.org/officeDocument/2006/relationships/tags" Target="../tags/tag42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1" Type="http://schemas.openxmlformats.org/officeDocument/2006/relationships/vmlDrawing" Target="../drawings/vmlDrawing3.v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oleObject" Target="../embeddings/oleObject5.bin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image" Target="../media/image1.emf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oleObject" Target="../embeddings/oleObject4.bin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301.xml"/><Relationship Id="rId3" Type="http://schemas.openxmlformats.org/officeDocument/2006/relationships/tags" Target="../tags/tag296.xml"/><Relationship Id="rId7" Type="http://schemas.openxmlformats.org/officeDocument/2006/relationships/tags" Target="../tags/tag300.xml"/><Relationship Id="rId12" Type="http://schemas.openxmlformats.org/officeDocument/2006/relationships/image" Target="../media/image1.emf"/><Relationship Id="rId2" Type="http://schemas.openxmlformats.org/officeDocument/2006/relationships/tags" Target="../tags/tag295.xml"/><Relationship Id="rId1" Type="http://schemas.openxmlformats.org/officeDocument/2006/relationships/vmlDrawing" Target="../drawings/vmlDrawing22.vml"/><Relationship Id="rId6" Type="http://schemas.openxmlformats.org/officeDocument/2006/relationships/tags" Target="../tags/tag299.xml"/><Relationship Id="rId11" Type="http://schemas.openxmlformats.org/officeDocument/2006/relationships/oleObject" Target="../embeddings/oleObject40.bin"/><Relationship Id="rId5" Type="http://schemas.openxmlformats.org/officeDocument/2006/relationships/tags" Target="../tags/tag298.xml"/><Relationship Id="rId10" Type="http://schemas.openxmlformats.org/officeDocument/2006/relationships/oleObject" Target="../embeddings/oleObject39.bin"/><Relationship Id="rId4" Type="http://schemas.openxmlformats.org/officeDocument/2006/relationships/tags" Target="../tags/tag297.xml"/><Relationship Id="rId9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308.xml"/><Relationship Id="rId3" Type="http://schemas.openxmlformats.org/officeDocument/2006/relationships/tags" Target="../tags/tag303.xml"/><Relationship Id="rId7" Type="http://schemas.openxmlformats.org/officeDocument/2006/relationships/tags" Target="../tags/tag307.xml"/><Relationship Id="rId12" Type="http://schemas.openxmlformats.org/officeDocument/2006/relationships/image" Target="../media/image1.emf"/><Relationship Id="rId2" Type="http://schemas.openxmlformats.org/officeDocument/2006/relationships/tags" Target="../tags/tag302.xml"/><Relationship Id="rId1" Type="http://schemas.openxmlformats.org/officeDocument/2006/relationships/vmlDrawing" Target="../drawings/vmlDrawing23.vml"/><Relationship Id="rId6" Type="http://schemas.openxmlformats.org/officeDocument/2006/relationships/tags" Target="../tags/tag306.xml"/><Relationship Id="rId11" Type="http://schemas.openxmlformats.org/officeDocument/2006/relationships/oleObject" Target="../embeddings/oleObject42.bin"/><Relationship Id="rId5" Type="http://schemas.openxmlformats.org/officeDocument/2006/relationships/tags" Target="../tags/tag305.xml"/><Relationship Id="rId10" Type="http://schemas.openxmlformats.org/officeDocument/2006/relationships/oleObject" Target="../embeddings/oleObject41.bin"/><Relationship Id="rId4" Type="http://schemas.openxmlformats.org/officeDocument/2006/relationships/tags" Target="../tags/tag304.xml"/><Relationship Id="rId9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315.xml"/><Relationship Id="rId3" Type="http://schemas.openxmlformats.org/officeDocument/2006/relationships/tags" Target="../tags/tag310.xml"/><Relationship Id="rId7" Type="http://schemas.openxmlformats.org/officeDocument/2006/relationships/tags" Target="../tags/tag314.xml"/><Relationship Id="rId12" Type="http://schemas.openxmlformats.org/officeDocument/2006/relationships/image" Target="../media/image1.emf"/><Relationship Id="rId2" Type="http://schemas.openxmlformats.org/officeDocument/2006/relationships/tags" Target="../tags/tag309.xml"/><Relationship Id="rId1" Type="http://schemas.openxmlformats.org/officeDocument/2006/relationships/vmlDrawing" Target="../drawings/vmlDrawing24.vml"/><Relationship Id="rId6" Type="http://schemas.openxmlformats.org/officeDocument/2006/relationships/tags" Target="../tags/tag313.xml"/><Relationship Id="rId11" Type="http://schemas.openxmlformats.org/officeDocument/2006/relationships/oleObject" Target="../embeddings/oleObject44.bin"/><Relationship Id="rId5" Type="http://schemas.openxmlformats.org/officeDocument/2006/relationships/tags" Target="../tags/tag312.xml"/><Relationship Id="rId10" Type="http://schemas.openxmlformats.org/officeDocument/2006/relationships/oleObject" Target="../embeddings/oleObject43.bin"/><Relationship Id="rId4" Type="http://schemas.openxmlformats.org/officeDocument/2006/relationships/tags" Target="../tags/tag311.xml"/><Relationship Id="rId9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322.xml"/><Relationship Id="rId3" Type="http://schemas.openxmlformats.org/officeDocument/2006/relationships/tags" Target="../tags/tag317.xml"/><Relationship Id="rId7" Type="http://schemas.openxmlformats.org/officeDocument/2006/relationships/tags" Target="../tags/tag321.xml"/><Relationship Id="rId2" Type="http://schemas.openxmlformats.org/officeDocument/2006/relationships/tags" Target="../tags/tag316.xml"/><Relationship Id="rId1" Type="http://schemas.openxmlformats.org/officeDocument/2006/relationships/vmlDrawing" Target="../drawings/vmlDrawing25.vml"/><Relationship Id="rId6" Type="http://schemas.openxmlformats.org/officeDocument/2006/relationships/tags" Target="../tags/tag320.xml"/><Relationship Id="rId11" Type="http://schemas.openxmlformats.org/officeDocument/2006/relationships/oleObject" Target="../embeddings/oleObject45.bin"/><Relationship Id="rId5" Type="http://schemas.openxmlformats.org/officeDocument/2006/relationships/tags" Target="../tags/tag31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18.xml"/><Relationship Id="rId9" Type="http://schemas.openxmlformats.org/officeDocument/2006/relationships/tags" Target="../tags/tag323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330.xml"/><Relationship Id="rId3" Type="http://schemas.openxmlformats.org/officeDocument/2006/relationships/tags" Target="../tags/tag325.xml"/><Relationship Id="rId7" Type="http://schemas.openxmlformats.org/officeDocument/2006/relationships/tags" Target="../tags/tag329.xml"/><Relationship Id="rId2" Type="http://schemas.openxmlformats.org/officeDocument/2006/relationships/tags" Target="../tags/tag324.xml"/><Relationship Id="rId1" Type="http://schemas.openxmlformats.org/officeDocument/2006/relationships/vmlDrawing" Target="../drawings/vmlDrawing26.vml"/><Relationship Id="rId6" Type="http://schemas.openxmlformats.org/officeDocument/2006/relationships/tags" Target="../tags/tag328.xml"/><Relationship Id="rId11" Type="http://schemas.openxmlformats.org/officeDocument/2006/relationships/oleObject" Target="../embeddings/oleObject46.bin"/><Relationship Id="rId5" Type="http://schemas.openxmlformats.org/officeDocument/2006/relationships/tags" Target="../tags/tag327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26.xml"/><Relationship Id="rId9" Type="http://schemas.openxmlformats.org/officeDocument/2006/relationships/tags" Target="../tags/tag331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338.xml"/><Relationship Id="rId3" Type="http://schemas.openxmlformats.org/officeDocument/2006/relationships/tags" Target="../tags/tag333.xml"/><Relationship Id="rId7" Type="http://schemas.openxmlformats.org/officeDocument/2006/relationships/tags" Target="../tags/tag337.xml"/><Relationship Id="rId2" Type="http://schemas.openxmlformats.org/officeDocument/2006/relationships/tags" Target="../tags/tag332.xml"/><Relationship Id="rId1" Type="http://schemas.openxmlformats.org/officeDocument/2006/relationships/vmlDrawing" Target="../drawings/vmlDrawing27.vml"/><Relationship Id="rId6" Type="http://schemas.openxmlformats.org/officeDocument/2006/relationships/tags" Target="../tags/tag336.xml"/><Relationship Id="rId11" Type="http://schemas.openxmlformats.org/officeDocument/2006/relationships/oleObject" Target="../embeddings/oleObject47.bin"/><Relationship Id="rId5" Type="http://schemas.openxmlformats.org/officeDocument/2006/relationships/tags" Target="../tags/tag33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34.xml"/><Relationship Id="rId9" Type="http://schemas.openxmlformats.org/officeDocument/2006/relationships/tags" Target="../tags/tag339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346.xml"/><Relationship Id="rId3" Type="http://schemas.openxmlformats.org/officeDocument/2006/relationships/tags" Target="../tags/tag341.xml"/><Relationship Id="rId7" Type="http://schemas.openxmlformats.org/officeDocument/2006/relationships/tags" Target="../tags/tag345.xml"/><Relationship Id="rId2" Type="http://schemas.openxmlformats.org/officeDocument/2006/relationships/tags" Target="../tags/tag340.xml"/><Relationship Id="rId1" Type="http://schemas.openxmlformats.org/officeDocument/2006/relationships/vmlDrawing" Target="../drawings/vmlDrawing28.vml"/><Relationship Id="rId6" Type="http://schemas.openxmlformats.org/officeDocument/2006/relationships/tags" Target="../tags/tag344.xml"/><Relationship Id="rId11" Type="http://schemas.openxmlformats.org/officeDocument/2006/relationships/oleObject" Target="../embeddings/oleObject48.bin"/><Relationship Id="rId5" Type="http://schemas.openxmlformats.org/officeDocument/2006/relationships/tags" Target="../tags/tag34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42.xml"/><Relationship Id="rId9" Type="http://schemas.openxmlformats.org/officeDocument/2006/relationships/tags" Target="../tags/tag347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3" Type="http://schemas.openxmlformats.org/officeDocument/2006/relationships/tags" Target="../tags/tag349.xml"/><Relationship Id="rId7" Type="http://schemas.openxmlformats.org/officeDocument/2006/relationships/tags" Target="../tags/tag353.xml"/><Relationship Id="rId2" Type="http://schemas.openxmlformats.org/officeDocument/2006/relationships/tags" Target="../tags/tag348.xml"/><Relationship Id="rId1" Type="http://schemas.openxmlformats.org/officeDocument/2006/relationships/vmlDrawing" Target="../drawings/vmlDrawing29.vml"/><Relationship Id="rId6" Type="http://schemas.openxmlformats.org/officeDocument/2006/relationships/tags" Target="../tags/tag352.xml"/><Relationship Id="rId11" Type="http://schemas.openxmlformats.org/officeDocument/2006/relationships/oleObject" Target="../embeddings/oleObject49.bin"/><Relationship Id="rId5" Type="http://schemas.openxmlformats.org/officeDocument/2006/relationships/tags" Target="../tags/tag351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50.xml"/><Relationship Id="rId9" Type="http://schemas.openxmlformats.org/officeDocument/2006/relationships/tags" Target="../tags/tag355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tags" Target="../tags/tag362.xml"/><Relationship Id="rId3" Type="http://schemas.openxmlformats.org/officeDocument/2006/relationships/tags" Target="../tags/tag357.xml"/><Relationship Id="rId7" Type="http://schemas.openxmlformats.org/officeDocument/2006/relationships/tags" Target="../tags/tag361.xml"/><Relationship Id="rId2" Type="http://schemas.openxmlformats.org/officeDocument/2006/relationships/tags" Target="../tags/tag356.xml"/><Relationship Id="rId1" Type="http://schemas.openxmlformats.org/officeDocument/2006/relationships/vmlDrawing" Target="../drawings/vmlDrawing30.vml"/><Relationship Id="rId6" Type="http://schemas.openxmlformats.org/officeDocument/2006/relationships/tags" Target="../tags/tag360.xml"/><Relationship Id="rId11" Type="http://schemas.openxmlformats.org/officeDocument/2006/relationships/oleObject" Target="../embeddings/oleObject50.bin"/><Relationship Id="rId5" Type="http://schemas.openxmlformats.org/officeDocument/2006/relationships/tags" Target="../tags/tag35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58.xml"/><Relationship Id="rId9" Type="http://schemas.openxmlformats.org/officeDocument/2006/relationships/tags" Target="../tags/tag363.xml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tags" Target="../tags/tag370.xml"/><Relationship Id="rId3" Type="http://schemas.openxmlformats.org/officeDocument/2006/relationships/tags" Target="../tags/tag365.xml"/><Relationship Id="rId7" Type="http://schemas.openxmlformats.org/officeDocument/2006/relationships/tags" Target="../tags/tag369.xml"/><Relationship Id="rId2" Type="http://schemas.openxmlformats.org/officeDocument/2006/relationships/tags" Target="../tags/tag364.xml"/><Relationship Id="rId1" Type="http://schemas.openxmlformats.org/officeDocument/2006/relationships/vmlDrawing" Target="../drawings/vmlDrawing31.vml"/><Relationship Id="rId6" Type="http://schemas.openxmlformats.org/officeDocument/2006/relationships/tags" Target="../tags/tag368.xml"/><Relationship Id="rId11" Type="http://schemas.openxmlformats.org/officeDocument/2006/relationships/oleObject" Target="../embeddings/oleObject51.bin"/><Relationship Id="rId5" Type="http://schemas.openxmlformats.org/officeDocument/2006/relationships/tags" Target="../tags/tag367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66.xml"/><Relationship Id="rId9" Type="http://schemas.openxmlformats.org/officeDocument/2006/relationships/tags" Target="../tags/tag37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tags" Target="../tags/tag76.xml"/><Relationship Id="rId3" Type="http://schemas.openxmlformats.org/officeDocument/2006/relationships/tags" Target="../tags/tag61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tags" Target="../tags/tag78.xml"/><Relationship Id="rId1" Type="http://schemas.openxmlformats.org/officeDocument/2006/relationships/vmlDrawing" Target="../drawings/vmlDrawing4.v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24" Type="http://schemas.openxmlformats.org/officeDocument/2006/relationships/oleObject" Target="../embeddings/oleObject7.bin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23" Type="http://schemas.openxmlformats.org/officeDocument/2006/relationships/image" Target="../media/image1.emf"/><Relationship Id="rId10" Type="http://schemas.openxmlformats.org/officeDocument/2006/relationships/tags" Target="../tags/tag68.xml"/><Relationship Id="rId19" Type="http://schemas.openxmlformats.org/officeDocument/2006/relationships/tags" Target="../tags/tag77.xml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oleObject" Target="../embeddings/oleObject6.bin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tags" Target="../tags/tag378.xml"/><Relationship Id="rId3" Type="http://schemas.openxmlformats.org/officeDocument/2006/relationships/tags" Target="../tags/tag373.xml"/><Relationship Id="rId7" Type="http://schemas.openxmlformats.org/officeDocument/2006/relationships/tags" Target="../tags/tag377.xml"/><Relationship Id="rId2" Type="http://schemas.openxmlformats.org/officeDocument/2006/relationships/tags" Target="../tags/tag372.xml"/><Relationship Id="rId1" Type="http://schemas.openxmlformats.org/officeDocument/2006/relationships/vmlDrawing" Target="../drawings/vmlDrawing32.vml"/><Relationship Id="rId6" Type="http://schemas.openxmlformats.org/officeDocument/2006/relationships/tags" Target="../tags/tag376.xml"/><Relationship Id="rId11" Type="http://schemas.openxmlformats.org/officeDocument/2006/relationships/oleObject" Target="../embeddings/oleObject52.bin"/><Relationship Id="rId5" Type="http://schemas.openxmlformats.org/officeDocument/2006/relationships/tags" Target="../tags/tag375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74.xml"/><Relationship Id="rId9" Type="http://schemas.openxmlformats.org/officeDocument/2006/relationships/tags" Target="../tags/tag379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86.xml"/><Relationship Id="rId3" Type="http://schemas.openxmlformats.org/officeDocument/2006/relationships/tags" Target="../tags/tag381.xml"/><Relationship Id="rId7" Type="http://schemas.openxmlformats.org/officeDocument/2006/relationships/tags" Target="../tags/tag385.xml"/><Relationship Id="rId2" Type="http://schemas.openxmlformats.org/officeDocument/2006/relationships/tags" Target="../tags/tag380.xml"/><Relationship Id="rId1" Type="http://schemas.openxmlformats.org/officeDocument/2006/relationships/vmlDrawing" Target="../drawings/vmlDrawing33.vml"/><Relationship Id="rId6" Type="http://schemas.openxmlformats.org/officeDocument/2006/relationships/tags" Target="../tags/tag384.xml"/><Relationship Id="rId11" Type="http://schemas.openxmlformats.org/officeDocument/2006/relationships/oleObject" Target="../embeddings/oleObject53.bin"/><Relationship Id="rId5" Type="http://schemas.openxmlformats.org/officeDocument/2006/relationships/tags" Target="../tags/tag38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382.xml"/><Relationship Id="rId9" Type="http://schemas.openxmlformats.org/officeDocument/2006/relationships/tags" Target="../tags/tag387.xm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397.xml"/><Relationship Id="rId7" Type="http://schemas.openxmlformats.org/officeDocument/2006/relationships/tags" Target="../tags/tag401.xml"/><Relationship Id="rId2" Type="http://schemas.openxmlformats.org/officeDocument/2006/relationships/tags" Target="../tags/tag396.xml"/><Relationship Id="rId1" Type="http://schemas.openxmlformats.org/officeDocument/2006/relationships/vmlDrawing" Target="../drawings/vmlDrawing35.v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tags" Target="../tags/tag398.xml"/><Relationship Id="rId9" Type="http://schemas.openxmlformats.org/officeDocument/2006/relationships/oleObject" Target="../embeddings/oleObject55.bin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2" Type="http://schemas.openxmlformats.org/officeDocument/2006/relationships/tags" Target="../tags/tag402.xml"/><Relationship Id="rId1" Type="http://schemas.openxmlformats.org/officeDocument/2006/relationships/vmlDrawing" Target="../drawings/vmlDrawing36.vml"/><Relationship Id="rId6" Type="http://schemas.openxmlformats.org/officeDocument/2006/relationships/tags" Target="../tags/tag406.xml"/><Relationship Id="rId5" Type="http://schemas.openxmlformats.org/officeDocument/2006/relationships/tags" Target="../tags/tag405.xml"/><Relationship Id="rId4" Type="http://schemas.openxmlformats.org/officeDocument/2006/relationships/tags" Target="../tags/tag404.xml"/><Relationship Id="rId9" Type="http://schemas.openxmlformats.org/officeDocument/2006/relationships/oleObject" Target="../embeddings/oleObject56.bin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tags" Target="../tags/tag90.xml"/><Relationship Id="rId18" Type="http://schemas.openxmlformats.org/officeDocument/2006/relationships/tags" Target="../tags/tag95.xml"/><Relationship Id="rId3" Type="http://schemas.openxmlformats.org/officeDocument/2006/relationships/tags" Target="../tags/tag80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84.xml"/><Relationship Id="rId12" Type="http://schemas.openxmlformats.org/officeDocument/2006/relationships/tags" Target="../tags/tag89.xml"/><Relationship Id="rId17" Type="http://schemas.openxmlformats.org/officeDocument/2006/relationships/tags" Target="../tags/tag94.xml"/><Relationship Id="rId2" Type="http://schemas.openxmlformats.org/officeDocument/2006/relationships/tags" Target="../tags/tag79.xml"/><Relationship Id="rId16" Type="http://schemas.openxmlformats.org/officeDocument/2006/relationships/tags" Target="../tags/tag93.xml"/><Relationship Id="rId20" Type="http://schemas.openxmlformats.org/officeDocument/2006/relationships/tags" Target="../tags/tag97.xml"/><Relationship Id="rId1" Type="http://schemas.openxmlformats.org/officeDocument/2006/relationships/vmlDrawing" Target="../drawings/vmlDrawing5.vml"/><Relationship Id="rId6" Type="http://schemas.openxmlformats.org/officeDocument/2006/relationships/tags" Target="../tags/tag83.xml"/><Relationship Id="rId11" Type="http://schemas.openxmlformats.org/officeDocument/2006/relationships/tags" Target="../tags/tag88.xml"/><Relationship Id="rId24" Type="http://schemas.openxmlformats.org/officeDocument/2006/relationships/oleObject" Target="../embeddings/oleObject9.bin"/><Relationship Id="rId5" Type="http://schemas.openxmlformats.org/officeDocument/2006/relationships/tags" Target="../tags/tag82.xml"/><Relationship Id="rId15" Type="http://schemas.openxmlformats.org/officeDocument/2006/relationships/tags" Target="../tags/tag92.xml"/><Relationship Id="rId23" Type="http://schemas.openxmlformats.org/officeDocument/2006/relationships/image" Target="../media/image1.emf"/><Relationship Id="rId10" Type="http://schemas.openxmlformats.org/officeDocument/2006/relationships/tags" Target="../tags/tag87.xml"/><Relationship Id="rId19" Type="http://schemas.openxmlformats.org/officeDocument/2006/relationships/tags" Target="../tags/tag96.xml"/><Relationship Id="rId4" Type="http://schemas.openxmlformats.org/officeDocument/2006/relationships/tags" Target="../tags/tag81.xml"/><Relationship Id="rId9" Type="http://schemas.openxmlformats.org/officeDocument/2006/relationships/tags" Target="../tags/tag86.xml"/><Relationship Id="rId14" Type="http://schemas.openxmlformats.org/officeDocument/2006/relationships/tags" Target="../tags/tag91.xml"/><Relationship Id="rId22" Type="http://schemas.openxmlformats.org/officeDocument/2006/relationships/oleObject" Target="../embeddings/oleObject8.bin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09.xml"/><Relationship Id="rId7" Type="http://schemas.openxmlformats.org/officeDocument/2006/relationships/tags" Target="../tags/tag413.xml"/><Relationship Id="rId2" Type="http://schemas.openxmlformats.org/officeDocument/2006/relationships/tags" Target="../tags/tag408.xml"/><Relationship Id="rId1" Type="http://schemas.openxmlformats.org/officeDocument/2006/relationships/vmlDrawing" Target="../drawings/vmlDrawing37.vml"/><Relationship Id="rId6" Type="http://schemas.openxmlformats.org/officeDocument/2006/relationships/tags" Target="../tags/tag412.xml"/><Relationship Id="rId5" Type="http://schemas.openxmlformats.org/officeDocument/2006/relationships/tags" Target="../tags/tag411.xml"/><Relationship Id="rId4" Type="http://schemas.openxmlformats.org/officeDocument/2006/relationships/tags" Target="../tags/tag410.xml"/><Relationship Id="rId9" Type="http://schemas.openxmlformats.org/officeDocument/2006/relationships/oleObject" Target="../embeddings/oleObject57.bin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15.xml"/><Relationship Id="rId7" Type="http://schemas.openxmlformats.org/officeDocument/2006/relationships/tags" Target="../tags/tag419.xml"/><Relationship Id="rId2" Type="http://schemas.openxmlformats.org/officeDocument/2006/relationships/tags" Target="../tags/tag414.xml"/><Relationship Id="rId1" Type="http://schemas.openxmlformats.org/officeDocument/2006/relationships/vmlDrawing" Target="../drawings/vmlDrawing38.vml"/><Relationship Id="rId6" Type="http://schemas.openxmlformats.org/officeDocument/2006/relationships/tags" Target="../tags/tag418.xml"/><Relationship Id="rId5" Type="http://schemas.openxmlformats.org/officeDocument/2006/relationships/tags" Target="../tags/tag417.xml"/><Relationship Id="rId4" Type="http://schemas.openxmlformats.org/officeDocument/2006/relationships/tags" Target="../tags/tag416.xml"/><Relationship Id="rId9" Type="http://schemas.openxmlformats.org/officeDocument/2006/relationships/oleObject" Target="../embeddings/oleObject58.bin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21.xml"/><Relationship Id="rId7" Type="http://schemas.openxmlformats.org/officeDocument/2006/relationships/tags" Target="../tags/tag425.xml"/><Relationship Id="rId2" Type="http://schemas.openxmlformats.org/officeDocument/2006/relationships/tags" Target="../tags/tag420.xml"/><Relationship Id="rId1" Type="http://schemas.openxmlformats.org/officeDocument/2006/relationships/vmlDrawing" Target="../drawings/vmlDrawing39.vml"/><Relationship Id="rId6" Type="http://schemas.openxmlformats.org/officeDocument/2006/relationships/tags" Target="../tags/tag424.xml"/><Relationship Id="rId5" Type="http://schemas.openxmlformats.org/officeDocument/2006/relationships/tags" Target="../tags/tag423.xml"/><Relationship Id="rId4" Type="http://schemas.openxmlformats.org/officeDocument/2006/relationships/tags" Target="../tags/tag422.xml"/><Relationship Id="rId9" Type="http://schemas.openxmlformats.org/officeDocument/2006/relationships/oleObject" Target="../embeddings/oleObject59.bin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27.xml"/><Relationship Id="rId7" Type="http://schemas.openxmlformats.org/officeDocument/2006/relationships/tags" Target="../tags/tag431.xml"/><Relationship Id="rId2" Type="http://schemas.openxmlformats.org/officeDocument/2006/relationships/tags" Target="../tags/tag426.xml"/><Relationship Id="rId1" Type="http://schemas.openxmlformats.org/officeDocument/2006/relationships/vmlDrawing" Target="../drawings/vmlDrawing40.vml"/><Relationship Id="rId6" Type="http://schemas.openxmlformats.org/officeDocument/2006/relationships/tags" Target="../tags/tag430.xml"/><Relationship Id="rId5" Type="http://schemas.openxmlformats.org/officeDocument/2006/relationships/tags" Target="../tags/tag429.xml"/><Relationship Id="rId4" Type="http://schemas.openxmlformats.org/officeDocument/2006/relationships/tags" Target="../tags/tag428.xml"/><Relationship Id="rId9" Type="http://schemas.openxmlformats.org/officeDocument/2006/relationships/oleObject" Target="../embeddings/oleObject60.bin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33.xml"/><Relationship Id="rId7" Type="http://schemas.openxmlformats.org/officeDocument/2006/relationships/tags" Target="../tags/tag437.xml"/><Relationship Id="rId2" Type="http://schemas.openxmlformats.org/officeDocument/2006/relationships/tags" Target="../tags/tag432.xml"/><Relationship Id="rId1" Type="http://schemas.openxmlformats.org/officeDocument/2006/relationships/vmlDrawing" Target="../drawings/vmlDrawing41.vml"/><Relationship Id="rId6" Type="http://schemas.openxmlformats.org/officeDocument/2006/relationships/tags" Target="../tags/tag436.xml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9" Type="http://schemas.openxmlformats.org/officeDocument/2006/relationships/oleObject" Target="../embeddings/oleObject61.bin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39.xml"/><Relationship Id="rId7" Type="http://schemas.openxmlformats.org/officeDocument/2006/relationships/tags" Target="../tags/tag443.xml"/><Relationship Id="rId2" Type="http://schemas.openxmlformats.org/officeDocument/2006/relationships/tags" Target="../tags/tag438.xml"/><Relationship Id="rId1" Type="http://schemas.openxmlformats.org/officeDocument/2006/relationships/vmlDrawing" Target="../drawings/vmlDrawing42.vml"/><Relationship Id="rId6" Type="http://schemas.openxmlformats.org/officeDocument/2006/relationships/tags" Target="../tags/tag442.xml"/><Relationship Id="rId5" Type="http://schemas.openxmlformats.org/officeDocument/2006/relationships/tags" Target="../tags/tag441.xml"/><Relationship Id="rId4" Type="http://schemas.openxmlformats.org/officeDocument/2006/relationships/tags" Target="../tags/tag440.xml"/><Relationship Id="rId9" Type="http://schemas.openxmlformats.org/officeDocument/2006/relationships/oleObject" Target="../embeddings/oleObject62.bin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45.xml"/><Relationship Id="rId7" Type="http://schemas.openxmlformats.org/officeDocument/2006/relationships/tags" Target="../tags/tag449.xml"/><Relationship Id="rId2" Type="http://schemas.openxmlformats.org/officeDocument/2006/relationships/tags" Target="../tags/tag444.xml"/><Relationship Id="rId1" Type="http://schemas.openxmlformats.org/officeDocument/2006/relationships/vmlDrawing" Target="../drawings/vmlDrawing43.vml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Relationship Id="rId9" Type="http://schemas.openxmlformats.org/officeDocument/2006/relationships/oleObject" Target="../embeddings/oleObject63.bin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tags" Target="../tags/tag114.xml"/><Relationship Id="rId3" Type="http://schemas.openxmlformats.org/officeDocument/2006/relationships/tags" Target="../tags/tag99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tags" Target="../tags/tag113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20" Type="http://schemas.openxmlformats.org/officeDocument/2006/relationships/tags" Target="../tags/tag116.xml"/><Relationship Id="rId1" Type="http://schemas.openxmlformats.org/officeDocument/2006/relationships/vmlDrawing" Target="../drawings/vmlDrawing6.v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24" Type="http://schemas.openxmlformats.org/officeDocument/2006/relationships/oleObject" Target="../embeddings/oleObject11.bin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23" Type="http://schemas.openxmlformats.org/officeDocument/2006/relationships/image" Target="../media/image1.emf"/><Relationship Id="rId10" Type="http://schemas.openxmlformats.org/officeDocument/2006/relationships/tags" Target="../tags/tag106.xml"/><Relationship Id="rId19" Type="http://schemas.openxmlformats.org/officeDocument/2006/relationships/tags" Target="../tags/tag115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Relationship Id="rId22" Type="http://schemas.openxmlformats.org/officeDocument/2006/relationships/oleObject" Target="../embeddings/oleObject10.bin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2" Type="http://schemas.openxmlformats.org/officeDocument/2006/relationships/tags" Target="../tags/tag450.xml"/><Relationship Id="rId1" Type="http://schemas.openxmlformats.org/officeDocument/2006/relationships/vmlDrawing" Target="../drawings/vmlDrawing44.vml"/><Relationship Id="rId6" Type="http://schemas.openxmlformats.org/officeDocument/2006/relationships/tags" Target="../tags/tag454.xml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9" Type="http://schemas.openxmlformats.org/officeDocument/2006/relationships/oleObject" Target="../embeddings/oleObject64.bin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457.xml"/><Relationship Id="rId7" Type="http://schemas.openxmlformats.org/officeDocument/2006/relationships/tags" Target="../tags/tag461.xml"/><Relationship Id="rId2" Type="http://schemas.openxmlformats.org/officeDocument/2006/relationships/tags" Target="../tags/tag456.xml"/><Relationship Id="rId1" Type="http://schemas.openxmlformats.org/officeDocument/2006/relationships/vmlDrawing" Target="../drawings/vmlDrawing45.vml"/><Relationship Id="rId6" Type="http://schemas.openxmlformats.org/officeDocument/2006/relationships/tags" Target="../tags/tag460.xml"/><Relationship Id="rId5" Type="http://schemas.openxmlformats.org/officeDocument/2006/relationships/tags" Target="../tags/tag459.xml"/><Relationship Id="rId4" Type="http://schemas.openxmlformats.org/officeDocument/2006/relationships/tags" Target="../tags/tag458.xml"/><Relationship Id="rId9" Type="http://schemas.openxmlformats.org/officeDocument/2006/relationships/oleObject" Target="../embeddings/oleObject65.bin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tags" Target="../tags/tag128.xml"/><Relationship Id="rId18" Type="http://schemas.openxmlformats.org/officeDocument/2006/relationships/tags" Target="../tags/tag133.xml"/><Relationship Id="rId3" Type="http://schemas.openxmlformats.org/officeDocument/2006/relationships/tags" Target="../tags/tag118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22.xml"/><Relationship Id="rId12" Type="http://schemas.openxmlformats.org/officeDocument/2006/relationships/tags" Target="../tags/tag127.xml"/><Relationship Id="rId17" Type="http://schemas.openxmlformats.org/officeDocument/2006/relationships/tags" Target="../tags/tag132.xml"/><Relationship Id="rId2" Type="http://schemas.openxmlformats.org/officeDocument/2006/relationships/tags" Target="../tags/tag117.xml"/><Relationship Id="rId16" Type="http://schemas.openxmlformats.org/officeDocument/2006/relationships/tags" Target="../tags/tag131.xml"/><Relationship Id="rId20" Type="http://schemas.openxmlformats.org/officeDocument/2006/relationships/tags" Target="../tags/tag135.xml"/><Relationship Id="rId1" Type="http://schemas.openxmlformats.org/officeDocument/2006/relationships/vmlDrawing" Target="../drawings/vmlDrawing7.vml"/><Relationship Id="rId6" Type="http://schemas.openxmlformats.org/officeDocument/2006/relationships/tags" Target="../tags/tag121.xml"/><Relationship Id="rId11" Type="http://schemas.openxmlformats.org/officeDocument/2006/relationships/tags" Target="../tags/tag126.xml"/><Relationship Id="rId24" Type="http://schemas.openxmlformats.org/officeDocument/2006/relationships/oleObject" Target="../embeddings/oleObject13.bin"/><Relationship Id="rId5" Type="http://schemas.openxmlformats.org/officeDocument/2006/relationships/tags" Target="../tags/tag120.xml"/><Relationship Id="rId15" Type="http://schemas.openxmlformats.org/officeDocument/2006/relationships/tags" Target="../tags/tag130.xml"/><Relationship Id="rId23" Type="http://schemas.openxmlformats.org/officeDocument/2006/relationships/image" Target="../media/image1.emf"/><Relationship Id="rId10" Type="http://schemas.openxmlformats.org/officeDocument/2006/relationships/tags" Target="../tags/tag125.xml"/><Relationship Id="rId19" Type="http://schemas.openxmlformats.org/officeDocument/2006/relationships/tags" Target="../tags/tag134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tags" Target="../tags/tag129.xml"/><Relationship Id="rId22" Type="http://schemas.openxmlformats.org/officeDocument/2006/relationships/oleObject" Target="../embeddings/oleObject12.bin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tags" Target="../tags/tag152.xml"/><Relationship Id="rId3" Type="http://schemas.openxmlformats.org/officeDocument/2006/relationships/tags" Target="../tags/tag137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tags" Target="../tags/tag151.xml"/><Relationship Id="rId2" Type="http://schemas.openxmlformats.org/officeDocument/2006/relationships/tags" Target="../tags/tag136.xml"/><Relationship Id="rId16" Type="http://schemas.openxmlformats.org/officeDocument/2006/relationships/tags" Target="../tags/tag150.xml"/><Relationship Id="rId20" Type="http://schemas.openxmlformats.org/officeDocument/2006/relationships/tags" Target="../tags/tag154.xml"/><Relationship Id="rId1" Type="http://schemas.openxmlformats.org/officeDocument/2006/relationships/vmlDrawing" Target="../drawings/vmlDrawing8.v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24" Type="http://schemas.openxmlformats.org/officeDocument/2006/relationships/oleObject" Target="../embeddings/oleObject15.bin"/><Relationship Id="rId5" Type="http://schemas.openxmlformats.org/officeDocument/2006/relationships/tags" Target="../tags/tag139.xml"/><Relationship Id="rId15" Type="http://schemas.openxmlformats.org/officeDocument/2006/relationships/tags" Target="../tags/tag149.xml"/><Relationship Id="rId23" Type="http://schemas.openxmlformats.org/officeDocument/2006/relationships/image" Target="../media/image1.emf"/><Relationship Id="rId10" Type="http://schemas.openxmlformats.org/officeDocument/2006/relationships/tags" Target="../tags/tag144.xml"/><Relationship Id="rId19" Type="http://schemas.openxmlformats.org/officeDocument/2006/relationships/tags" Target="../tags/tag153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tags" Target="../tags/tag148.xml"/><Relationship Id="rId22" Type="http://schemas.openxmlformats.org/officeDocument/2006/relationships/oleObject" Target="../embeddings/oleObject14.bin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161.xml"/><Relationship Id="rId13" Type="http://schemas.openxmlformats.org/officeDocument/2006/relationships/tags" Target="../tags/tag166.xml"/><Relationship Id="rId18" Type="http://schemas.openxmlformats.org/officeDocument/2006/relationships/tags" Target="../tags/tag171.xml"/><Relationship Id="rId3" Type="http://schemas.openxmlformats.org/officeDocument/2006/relationships/tags" Target="../tags/tag156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60.xml"/><Relationship Id="rId12" Type="http://schemas.openxmlformats.org/officeDocument/2006/relationships/tags" Target="../tags/tag165.xml"/><Relationship Id="rId17" Type="http://schemas.openxmlformats.org/officeDocument/2006/relationships/tags" Target="../tags/tag170.xml"/><Relationship Id="rId2" Type="http://schemas.openxmlformats.org/officeDocument/2006/relationships/tags" Target="../tags/tag155.xml"/><Relationship Id="rId16" Type="http://schemas.openxmlformats.org/officeDocument/2006/relationships/tags" Target="../tags/tag169.xml"/><Relationship Id="rId20" Type="http://schemas.openxmlformats.org/officeDocument/2006/relationships/tags" Target="../tags/tag173.xml"/><Relationship Id="rId1" Type="http://schemas.openxmlformats.org/officeDocument/2006/relationships/vmlDrawing" Target="../drawings/vmlDrawing9.vml"/><Relationship Id="rId6" Type="http://schemas.openxmlformats.org/officeDocument/2006/relationships/tags" Target="../tags/tag159.xml"/><Relationship Id="rId11" Type="http://schemas.openxmlformats.org/officeDocument/2006/relationships/tags" Target="../tags/tag164.xml"/><Relationship Id="rId24" Type="http://schemas.openxmlformats.org/officeDocument/2006/relationships/oleObject" Target="../embeddings/oleObject17.bin"/><Relationship Id="rId5" Type="http://schemas.openxmlformats.org/officeDocument/2006/relationships/tags" Target="../tags/tag158.xml"/><Relationship Id="rId15" Type="http://schemas.openxmlformats.org/officeDocument/2006/relationships/tags" Target="../tags/tag168.xml"/><Relationship Id="rId23" Type="http://schemas.openxmlformats.org/officeDocument/2006/relationships/image" Target="../media/image1.emf"/><Relationship Id="rId10" Type="http://schemas.openxmlformats.org/officeDocument/2006/relationships/tags" Target="../tags/tag163.xml"/><Relationship Id="rId19" Type="http://schemas.openxmlformats.org/officeDocument/2006/relationships/tags" Target="../tags/tag172.xml"/><Relationship Id="rId4" Type="http://schemas.openxmlformats.org/officeDocument/2006/relationships/tags" Target="../tags/tag157.xml"/><Relationship Id="rId9" Type="http://schemas.openxmlformats.org/officeDocument/2006/relationships/tags" Target="../tags/tag162.xml"/><Relationship Id="rId14" Type="http://schemas.openxmlformats.org/officeDocument/2006/relationships/tags" Target="../tags/tag167.xml"/><Relationship Id="rId22" Type="http://schemas.openxmlformats.org/officeDocument/2006/relationships/oleObject" Target="../embeddings/oleObject16.bin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tags" Target="../tags/tag180.xml"/><Relationship Id="rId13" Type="http://schemas.openxmlformats.org/officeDocument/2006/relationships/tags" Target="../tags/tag185.xml"/><Relationship Id="rId18" Type="http://schemas.openxmlformats.org/officeDocument/2006/relationships/tags" Target="../tags/tag190.xml"/><Relationship Id="rId3" Type="http://schemas.openxmlformats.org/officeDocument/2006/relationships/tags" Target="../tags/tag175.xml"/><Relationship Id="rId21" Type="http://schemas.openxmlformats.org/officeDocument/2006/relationships/slideMaster" Target="../slideMasters/slideMaster1.xml"/><Relationship Id="rId7" Type="http://schemas.openxmlformats.org/officeDocument/2006/relationships/tags" Target="../tags/tag179.xml"/><Relationship Id="rId12" Type="http://schemas.openxmlformats.org/officeDocument/2006/relationships/tags" Target="../tags/tag184.xml"/><Relationship Id="rId17" Type="http://schemas.openxmlformats.org/officeDocument/2006/relationships/tags" Target="../tags/tag189.xml"/><Relationship Id="rId2" Type="http://schemas.openxmlformats.org/officeDocument/2006/relationships/tags" Target="../tags/tag174.xml"/><Relationship Id="rId16" Type="http://schemas.openxmlformats.org/officeDocument/2006/relationships/tags" Target="../tags/tag188.xml"/><Relationship Id="rId20" Type="http://schemas.openxmlformats.org/officeDocument/2006/relationships/tags" Target="../tags/tag192.xml"/><Relationship Id="rId1" Type="http://schemas.openxmlformats.org/officeDocument/2006/relationships/vmlDrawing" Target="../drawings/vmlDrawing10.vml"/><Relationship Id="rId6" Type="http://schemas.openxmlformats.org/officeDocument/2006/relationships/tags" Target="../tags/tag178.xml"/><Relationship Id="rId11" Type="http://schemas.openxmlformats.org/officeDocument/2006/relationships/tags" Target="../tags/tag183.xml"/><Relationship Id="rId24" Type="http://schemas.openxmlformats.org/officeDocument/2006/relationships/oleObject" Target="../embeddings/oleObject19.bin"/><Relationship Id="rId5" Type="http://schemas.openxmlformats.org/officeDocument/2006/relationships/tags" Target="../tags/tag177.xml"/><Relationship Id="rId15" Type="http://schemas.openxmlformats.org/officeDocument/2006/relationships/tags" Target="../tags/tag187.xml"/><Relationship Id="rId23" Type="http://schemas.openxmlformats.org/officeDocument/2006/relationships/image" Target="../media/image1.emf"/><Relationship Id="rId10" Type="http://schemas.openxmlformats.org/officeDocument/2006/relationships/tags" Target="../tags/tag182.xml"/><Relationship Id="rId19" Type="http://schemas.openxmlformats.org/officeDocument/2006/relationships/tags" Target="../tags/tag191.xml"/><Relationship Id="rId4" Type="http://schemas.openxmlformats.org/officeDocument/2006/relationships/tags" Target="../tags/tag176.xml"/><Relationship Id="rId9" Type="http://schemas.openxmlformats.org/officeDocument/2006/relationships/tags" Target="../tags/tag181.xml"/><Relationship Id="rId14" Type="http://schemas.openxmlformats.org/officeDocument/2006/relationships/tags" Target="../tags/tag186.xml"/><Relationship Id="rId22" Type="http://schemas.openxmlformats.org/officeDocument/2006/relationships/oleObject" Target="../embeddings/oleObject18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506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7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1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1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507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22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E7352-0B2D-42E3-8B94-7BE2F740EF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662229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722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7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1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1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723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22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AFF64-DDE5-429B-AC34-B551CB9B2C1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147896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46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7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1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1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747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3" y="352425"/>
            <a:ext cx="2068512" cy="57229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2438" y="352425"/>
            <a:ext cx="6054725" cy="57229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22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30036-BB4C-4CCF-9DD1-503BE895823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53835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0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454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9" name="Rectangle 29"/>
          <p:cNvSpPr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8748713" y="6575425"/>
            <a:ext cx="37623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fld id="{32196738-83D5-4E0B-B701-16E7ECA6BBB8}" type="slidenum">
              <a:rPr lang="en-US" sz="1400" b="1">
                <a:solidFill>
                  <a:srgbClr val="003B89"/>
                </a:solidFill>
                <a:latin typeface="Century Gothic" pitchFamily="34" charset="0"/>
              </a:rPr>
              <a:pPr>
                <a:defRPr/>
              </a:pPr>
              <a:t>‹#›</a:t>
            </a:fld>
            <a:endParaRPr lang="ru-RU" sz="1400" b="1" dirty="0">
              <a:solidFill>
                <a:srgbClr val="003B89"/>
              </a:solidFill>
              <a:latin typeface="Century Gothic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622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20166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0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78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9" name="Rectangle 29"/>
          <p:cNvSpPr>
            <a:spLocks noChangeArrowheads="1"/>
          </p:cNvSpPr>
          <p:nvPr userDrawn="1">
            <p:custDataLst>
              <p:tags r:id="rId8"/>
            </p:custDataLst>
          </p:nvPr>
        </p:nvSpPr>
        <p:spPr bwMode="auto">
          <a:xfrm>
            <a:off x="8748713" y="6575425"/>
            <a:ext cx="373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fld id="{A8873B8E-B85D-44DF-AABA-907E2BA1AC32}" type="slidenum">
              <a:rPr lang="en-US" sz="1400" b="1">
                <a:solidFill>
                  <a:srgbClr val="003B89"/>
                </a:solidFill>
                <a:latin typeface="Century Gothic" pitchFamily="34" charset="0"/>
              </a:rPr>
              <a:pPr>
                <a:defRPr/>
              </a:pPr>
              <a:t>‹#›</a:t>
            </a:fld>
            <a:endParaRPr lang="ru-RU" sz="1400" b="1" dirty="0">
              <a:solidFill>
                <a:srgbClr val="003B89"/>
              </a:solidFill>
              <a:latin typeface="Century Gothic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6087756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0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8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19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819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615553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07038506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6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7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8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9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10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1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42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3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9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20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843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214" y="1298576"/>
            <a:ext cx="4305300" cy="16619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3914" y="1298576"/>
            <a:ext cx="4305300" cy="16619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749349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8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9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10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11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12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3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66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5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9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1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22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867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23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685378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4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5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6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7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8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9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90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1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18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91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45384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14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17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915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1491219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6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7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8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9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10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1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38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3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9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20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939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19082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047693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530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7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1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1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531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22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C8101-3C72-4FF5-B364-84088E42F88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0297339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6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7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8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9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10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1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962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3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9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20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963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924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26309632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0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986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19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987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68568" y="1298575"/>
            <a:ext cx="5170646" cy="9233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242966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0" name="AutoShape 111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010" name="think-cell Slide" r:id="rId10" imgW="0" imgH="0" progId="TCLayout.ActiveDocument.1">
                  <p:embed/>
                </p:oleObj>
              </mc:Choice>
              <mc:Fallback>
                <p:oleObj name="think-cell Slide" r:id="rId10" imgW="0" imgH="0" progId="TCLayout.ActiveDocument.1">
                  <p:embed/>
                  <p:pic>
                    <p:nvPicPr>
                      <p:cNvPr id="0" name="AutoShape 606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graphicFrame>
        <p:nvGraphicFramePr>
          <p:cNvPr id="19" name="Object 2" hidden="1"/>
          <p:cNvGraphicFramePr>
            <a:graphicFrameLocks noChangeAspect="1"/>
          </p:cNvGraphicFramePr>
          <p:nvPr userDrawn="1">
            <p:custDataLst>
              <p:tags r:id="rId8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011" name="think-cell Slide" r:id="rId11" imgW="429" imgH="429" progId="TCLayout.ActiveDocument.1">
                  <p:embed/>
                </p:oleObj>
              </mc:Choice>
              <mc:Fallback>
                <p:oleObj name="think-cell Slide" r:id="rId11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46828" y="139700"/>
            <a:ext cx="292388" cy="2381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4958" y="139700"/>
            <a:ext cx="1231106" cy="2381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87688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18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395FA962-9B61-4267-905A-70E04399F39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606714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42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E7B1A6C-F05B-4C19-80AC-47D4E0BE2DD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794857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66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F90C27BD-55C1-44A2-8BBA-B59129D64F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6200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90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A4BF5B3A-C753-44F5-BC6C-A7E5FA60738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605254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814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229244E9-74A5-4A5D-8492-C51C5410A21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362679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838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47FEBB9F-082C-4768-B0D5-208C831BC4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66498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62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B9D193D9-40F8-46D6-BFE7-E9F663AC18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21615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4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6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7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8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9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0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1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2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3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4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5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6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7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8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0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1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555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33FDD4-D4A9-4F3D-9ED2-64BC5D110FE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8094160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86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D03F8969-22E1-42CB-80FC-EACC4AAC769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7111351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8" name="AutoShape 2" hidden="1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910" name="think-cell Slide" r:id="rId11" imgW="0" imgH="0" progId="TCLayout.ActiveDocument.1">
                  <p:embed/>
                </p:oleObj>
              </mc:Choice>
              <mc:Fallback>
                <p:oleObj name="think-cell Slide" r:id="rId11" imgW="0" imgH="0" progId="TCLayout.ActiveDocument.1">
                  <p:embed/>
                  <p:pic>
                    <p:nvPicPr>
                      <p:cNvPr id="0" name="AutoShape 304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  <p:custDataLst>
              <p:tags r:id="rId8"/>
            </p:custDataLst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  <p:custDataLst>
              <p:tags r:id="rId9"/>
            </p:custDataLst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b="1">
                <a:solidFill>
                  <a:srgbClr val="000000"/>
                </a:solidFill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ED79CD4B-0885-45A5-BB99-B10DBF8864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7114042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10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971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9" name="Rectangle 29"/>
          <p:cNvSpPr>
            <a:spLocks noChangeArrowheads="1"/>
          </p:cNvSpPr>
          <p:nvPr userDrawn="1"/>
        </p:nvSpPr>
        <p:spPr bwMode="auto">
          <a:xfrm>
            <a:off x="8748713" y="6575425"/>
            <a:ext cx="376237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fld id="{3353A09F-633E-4F9B-937D-0FDDFE99223A}" type="slidenum">
              <a:rPr lang="en-US" sz="1400" b="1">
                <a:solidFill>
                  <a:srgbClr val="002960">
                    <a:lumMod val="90000"/>
                    <a:lumOff val="10000"/>
                  </a:srgbClr>
                </a:solidFill>
                <a:latin typeface="Century Gothic" pitchFamily="34" charset="0"/>
                <a:cs typeface="+mn-cs"/>
              </a:rPr>
              <a:pPr>
                <a:defRPr/>
              </a:pPr>
              <a:t>‹#›</a:t>
            </a:fld>
            <a:endParaRPr lang="ru-RU" sz="1400" b="1" dirty="0">
              <a:solidFill>
                <a:srgbClr val="002960">
                  <a:lumMod val="90000"/>
                  <a:lumOff val="10000"/>
                </a:srgbClr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6221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6375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5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6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7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8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9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10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95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2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7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8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9" name="Rectangle 29"/>
          <p:cNvSpPr>
            <a:spLocks noChangeArrowheads="1"/>
          </p:cNvSpPr>
          <p:nvPr userDrawn="1"/>
        </p:nvSpPr>
        <p:spPr bwMode="auto">
          <a:xfrm>
            <a:off x="8748713" y="6575425"/>
            <a:ext cx="373062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>
              <a:defRPr/>
            </a:pPr>
            <a:fld id="{FC2E714E-19B8-4A96-AC06-03285C8A594A}" type="slidenum">
              <a:rPr lang="en-US" sz="1400" b="1">
                <a:solidFill>
                  <a:srgbClr val="002960">
                    <a:lumMod val="90000"/>
                    <a:lumOff val="10000"/>
                  </a:srgbClr>
                </a:solidFill>
                <a:latin typeface="Century Gothic" pitchFamily="34" charset="0"/>
                <a:cs typeface="+mn-cs"/>
              </a:rPr>
              <a:pPr>
                <a:defRPr/>
              </a:pPr>
              <a:t>‹#›</a:t>
            </a:fld>
            <a:endParaRPr lang="ru-RU" sz="1400" b="1" dirty="0">
              <a:solidFill>
                <a:srgbClr val="002960">
                  <a:lumMod val="90000"/>
                  <a:lumOff val="10000"/>
                </a:srgbClr>
              </a:solidFill>
              <a:latin typeface="Century Gothic" pitchFamily="34" charset="0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80635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615553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30777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3846488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6214" y="1298576"/>
            <a:ext cx="4305300" cy="16619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3914" y="1298576"/>
            <a:ext cx="4305300" cy="166199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81407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23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36933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14465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0859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4718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0757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1"/>
            <a:ext cx="3008313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190821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91509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78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1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1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2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3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4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5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6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7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8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9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20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1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2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579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2438" y="1466850"/>
            <a:ext cx="4060825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5663" y="1466850"/>
            <a:ext cx="4062412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23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EC09A-9608-4E32-90B6-3C1B44B924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6141443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3077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924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21544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758078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213" y="139700"/>
            <a:ext cx="7215187" cy="2923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768568" y="1298575"/>
            <a:ext cx="5170646" cy="92333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4078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46828" y="139700"/>
            <a:ext cx="292388" cy="23812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4958" y="139700"/>
            <a:ext cx="1231106" cy="23812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49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019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EADDB03-AABF-4B93-BD7E-6B831D637410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3726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043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CD1F7DA-01E5-4F60-B6B5-021BD4200B9C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20731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067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193B10F-333E-4EC8-8E85-306AB5A22E07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4167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9091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80773F6-72B6-47F2-82C0-1D3329140E68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65515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115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DAB0964-9BA1-4BE7-B7A4-69DE4AD53630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108191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139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20CFC95-0697-4CD3-804D-8E46C0BBC86D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515109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163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F4D0214-C85D-43C7-AF83-571B6DC6CA37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657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02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9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10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11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12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3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4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5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6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7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8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9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20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21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22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3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4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603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25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843AC-31E7-44E0-95A5-DA12301545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4839647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87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C246E5D-F9D2-4808-A9A5-56D783AD574E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9207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grpSp>
        <p:nvGrpSpPr>
          <p:cNvPr id="3" name="McK Slide Elements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4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5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6" name="Working Draft" hidden="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" name="Printed" hidden="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8" name="AutoShape 2"/>
          <p:cNvGraphicFramePr>
            <a:graphicFrameLocks/>
          </p:cNvGraphicFramePr>
          <p:nvPr>
            <p:custDataLst>
              <p:tags r:id="rId6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211" name="think-cell Slide" r:id="rId9" imgW="0" imgH="0" progId="TCLayout.ActiveDocument.1">
                  <p:embed/>
                </p:oleObj>
              </mc:Choice>
              <mc:Fallback>
                <p:oleObj name="think-cell Slide" r:id="rId9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Group 21"/>
          <p:cNvGrpSpPr>
            <a:grpSpLocks/>
          </p:cNvGrpSpPr>
          <p:nvPr>
            <p:custDataLst>
              <p:tags r:id="rId7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0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2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4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5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6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  <p:sp>
        <p:nvSpPr>
          <p:cNvPr id="17" name="Rectangle 4"/>
          <p:cNvSpPr>
            <a:spLocks noGrp="1" noChangeArrowheads="1"/>
          </p:cNvSpPr>
          <p:nvPr>
            <p:ph type="ftr" sz="quarter" idx="10"/>
          </p:nvPr>
        </p:nvSpPr>
        <p:spPr>
          <a:xfrm>
            <a:off x="358775" y="6477000"/>
            <a:ext cx="3598863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8" name="Rectangle 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7124700" y="6477000"/>
            <a:ext cx="1800225" cy="360363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84D2AC6-F402-4266-906C-49B5CA880027}" type="slidenum">
              <a:rPr lang="ru-RU" b="1">
                <a:solidFill>
                  <a:srgbClr val="000000"/>
                </a:solidFill>
                <a:cs typeface="+mn-cs"/>
              </a:rPr>
              <a:pPr>
                <a:defRPr/>
              </a:pPr>
              <a:t>‹#›</a:t>
            </a:fld>
            <a:endParaRPr lang="ru-RU" b="1" dirty="0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574983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3923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6832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6607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73022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9757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96980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3447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160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26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8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9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0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1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2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3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4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5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6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7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8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19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0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627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21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1F6193-52F1-4FEA-B154-43B6E5183B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693267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9310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81575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D52A1-91AF-4FDA-8DDF-0C57076CAFF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89947-6D1A-41D1-B396-5FAD7219DE35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591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50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4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5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6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7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8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9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0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1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2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3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4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5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6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7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18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19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651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86ED90-06F9-44FB-9092-66A90E8BD81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26248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74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1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1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2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3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4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5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6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7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8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9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20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1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2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675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4081B-D8C2-41B2-85B0-AA208BF7972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74181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2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98" name="think-cell Slide" r:id="rId22" imgW="429" imgH="429" progId="TCLayout.ActiveDocument.1">
                  <p:embed/>
                </p:oleObj>
              </mc:Choice>
              <mc:Fallback>
                <p:oleObj name="think-cell Slide" r:id="rId22" imgW="429" imgH="429" progId="TCLayout.ActiveDocument.1">
                  <p:embed/>
                  <p:pic>
                    <p:nvPicPr>
                      <p:cNvPr id="0" name="Picture 6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7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8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9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10" name="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1" name="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2" name="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3" name="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4" name="Rectangle 1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5" name="Rectangle 1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6" name="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7" name="Rectangle 15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8" name="Rectangle 16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9" name="Rectangle 17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20" name="Rectangle 18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21" name="Rectangle 19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graphicFrame>
        <p:nvGraphicFramePr>
          <p:cNvPr id="22" name="Object 2" hidden="1"/>
          <p:cNvGraphicFramePr>
            <a:graphicFrameLocks noChangeAspect="1"/>
          </p:cNvGraphicFramePr>
          <p:nvPr userDrawn="1">
            <p:custDataLst>
              <p:tags r:id="rId1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699" name="think-cell Slide" r:id="rId24" imgW="429" imgH="429" progId="TCLayout.ActiveDocument.1">
                  <p:embed/>
                </p:oleObj>
              </mc:Choice>
              <mc:Fallback>
                <p:oleObj name="think-cell Slide" r:id="rId24" imgW="429" imgH="429" progId="TCLayout.ActiveDocument.1">
                  <p:embed/>
                  <p:pic>
                    <p:nvPicPr>
                      <p:cNvPr id="0" name="Picture 6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Rectangle 20"/>
          <p:cNvSpPr>
            <a:spLocks noGrp="1" noChangeArrowheads="1"/>
          </p:cNvSpPr>
          <p:nvPr>
            <p:ph type="sldNum" sz="quarter" idx="10"/>
            <p:custDataLst>
              <p:tags r:id="rId20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32109-5858-4D1F-99AA-5BC0C9B7990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39808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vmlDrawing" Target="../drawings/vmlDrawing1.vml"/><Relationship Id="rId18" Type="http://schemas.openxmlformats.org/officeDocument/2006/relationships/tags" Target="../tags/tag6.xml"/><Relationship Id="rId26" Type="http://schemas.openxmlformats.org/officeDocument/2006/relationships/tags" Target="../tags/tag14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9.xml"/><Relationship Id="rId34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5" Type="http://schemas.openxmlformats.org/officeDocument/2006/relationships/tags" Target="../tags/tag13.xml"/><Relationship Id="rId33" Type="http://schemas.openxmlformats.org/officeDocument/2006/relationships/tags" Target="../tags/tag21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20" Type="http://schemas.openxmlformats.org/officeDocument/2006/relationships/tags" Target="../tags/tag8.xml"/><Relationship Id="rId29" Type="http://schemas.openxmlformats.org/officeDocument/2006/relationships/tags" Target="../tags/tag17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2.xml"/><Relationship Id="rId32" Type="http://schemas.openxmlformats.org/officeDocument/2006/relationships/tags" Target="../tags/tag20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23" Type="http://schemas.openxmlformats.org/officeDocument/2006/relationships/tags" Target="../tags/tag11.xml"/><Relationship Id="rId28" Type="http://schemas.openxmlformats.org/officeDocument/2006/relationships/tags" Target="../tags/tag16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7.xml"/><Relationship Id="rId31" Type="http://schemas.openxmlformats.org/officeDocument/2006/relationships/tags" Target="../tags/tag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Relationship Id="rId22" Type="http://schemas.openxmlformats.org/officeDocument/2006/relationships/tags" Target="../tags/tag10.xml"/><Relationship Id="rId27" Type="http://schemas.openxmlformats.org/officeDocument/2006/relationships/tags" Target="../tags/tag15.xml"/><Relationship Id="rId30" Type="http://schemas.openxmlformats.org/officeDocument/2006/relationships/tags" Target="../tags/tag18.xml"/><Relationship Id="rId35" Type="http://schemas.openxmlformats.org/officeDocument/2006/relationships/image" Target="../media/image1.emf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tags" Target="../tags/tag234.xml"/><Relationship Id="rId3" Type="http://schemas.openxmlformats.org/officeDocument/2006/relationships/slideLayout" Target="../slideLayouts/slideLayout14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ags" Target="../tags/tag233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tags" Target="../tags/tag23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23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tags" Target="../tags/tag231.xml"/><Relationship Id="rId28" Type="http://schemas.openxmlformats.org/officeDocument/2006/relationships/tags" Target="../tags/tag23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oleObject" Target="../embeddings/oleObject24.bin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vmlDrawing" Target="../drawings/vmlDrawing13.vml"/><Relationship Id="rId27" Type="http://schemas.openxmlformats.org/officeDocument/2006/relationships/tags" Target="../tags/tag235.xml"/><Relationship Id="rId30" Type="http://schemas.openxmlformats.org/officeDocument/2006/relationships/tags" Target="../tags/tag23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4.xml"/><Relationship Id="rId18" Type="http://schemas.openxmlformats.org/officeDocument/2006/relationships/slideLayout" Target="../slideLayouts/slideLayout49.xml"/><Relationship Id="rId26" Type="http://schemas.openxmlformats.org/officeDocument/2006/relationships/tags" Target="../tags/tag391.xml"/><Relationship Id="rId3" Type="http://schemas.openxmlformats.org/officeDocument/2006/relationships/slideLayout" Target="../slideLayouts/slideLayout34.xml"/><Relationship Id="rId21" Type="http://schemas.openxmlformats.org/officeDocument/2006/relationships/theme" Target="../theme/theme3.xml"/><Relationship Id="rId7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8.xml"/><Relationship Id="rId25" Type="http://schemas.openxmlformats.org/officeDocument/2006/relationships/tags" Target="../tags/tag390.xml"/><Relationship Id="rId2" Type="http://schemas.openxmlformats.org/officeDocument/2006/relationships/slideLayout" Target="../slideLayouts/slideLayout33.xml"/><Relationship Id="rId16" Type="http://schemas.openxmlformats.org/officeDocument/2006/relationships/slideLayout" Target="../slideLayouts/slideLayout47.xml"/><Relationship Id="rId20" Type="http://schemas.openxmlformats.org/officeDocument/2006/relationships/slideLayout" Target="../slideLayouts/slideLayout51.xml"/><Relationship Id="rId29" Type="http://schemas.openxmlformats.org/officeDocument/2006/relationships/tags" Target="../tags/tag394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24" Type="http://schemas.openxmlformats.org/officeDocument/2006/relationships/tags" Target="../tags/tag389.xml"/><Relationship Id="rId5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46.xml"/><Relationship Id="rId23" Type="http://schemas.openxmlformats.org/officeDocument/2006/relationships/tags" Target="../tags/tag388.xml"/><Relationship Id="rId28" Type="http://schemas.openxmlformats.org/officeDocument/2006/relationships/tags" Target="../tags/tag393.xml"/><Relationship Id="rId10" Type="http://schemas.openxmlformats.org/officeDocument/2006/relationships/slideLayout" Target="../slideLayouts/slideLayout41.xml"/><Relationship Id="rId19" Type="http://schemas.openxmlformats.org/officeDocument/2006/relationships/slideLayout" Target="../slideLayouts/slideLayout50.xml"/><Relationship Id="rId31" Type="http://schemas.openxmlformats.org/officeDocument/2006/relationships/oleObject" Target="../embeddings/oleObject54.bin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5.xml"/><Relationship Id="rId22" Type="http://schemas.openxmlformats.org/officeDocument/2006/relationships/vmlDrawing" Target="../drawings/vmlDrawing34.vml"/><Relationship Id="rId27" Type="http://schemas.openxmlformats.org/officeDocument/2006/relationships/tags" Target="../tags/tag392.xml"/><Relationship Id="rId30" Type="http://schemas.openxmlformats.org/officeDocument/2006/relationships/tags" Target="../tags/tag39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1" hidden="1"/>
          <p:cNvGraphicFramePr>
            <a:graphicFrameLocks noChangeAspect="1"/>
          </p:cNvGraphicFramePr>
          <p:nvPr>
            <p:custDataLst>
              <p:tags r:id="rId14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3" name="think-cell Slide" r:id="rId34" imgW="429" imgH="429" progId="TCLayout.ActiveDocument.1">
                  <p:embed/>
                </p:oleObj>
              </mc:Choice>
              <mc:Fallback>
                <p:oleObj name="think-cell Slide" r:id="rId34" imgW="429" imgH="429" progId="TCLayout.ActiveDocument.1">
                  <p:embed/>
                  <p:pic>
                    <p:nvPicPr>
                      <p:cNvPr id="0" name="Picture 3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2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452438" y="352425"/>
            <a:ext cx="7253287" cy="8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52438" y="1466850"/>
            <a:ext cx="8275637" cy="460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" name="Rectangle 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939800" y="7023100"/>
            <a:ext cx="334963" cy="504825"/>
          </a:xfrm>
          <a:prstGeom prst="rect">
            <a:avLst/>
          </a:prstGeom>
          <a:solidFill>
            <a:srgbClr val="0A297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1030" name="Rectangle 5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728788" y="7023100"/>
            <a:ext cx="334962" cy="50482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</p:txBody>
      </p:sp>
      <p:sp>
        <p:nvSpPr>
          <p:cNvPr id="1031" name="Rectangle 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108200" y="7023100"/>
            <a:ext cx="333375" cy="504825"/>
          </a:xfrm>
          <a:prstGeom prst="rect">
            <a:avLst/>
          </a:prstGeom>
          <a:solidFill>
            <a:srgbClr val="FC192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33</a:t>
            </a:r>
          </a:p>
        </p:txBody>
      </p:sp>
      <p:sp>
        <p:nvSpPr>
          <p:cNvPr id="1032" name="Rectangle 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498725" y="7023100"/>
            <a:ext cx="334963" cy="504825"/>
          </a:xfrm>
          <a:prstGeom prst="rect">
            <a:avLst/>
          </a:prstGeom>
          <a:solidFill>
            <a:srgbClr val="F8A44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164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74</a:t>
            </a:r>
          </a:p>
        </p:txBody>
      </p:sp>
      <p:sp>
        <p:nvSpPr>
          <p:cNvPr id="1033" name="Rectangle 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2905125" y="7023100"/>
            <a:ext cx="334963" cy="504825"/>
          </a:xfrm>
          <a:prstGeom prst="rect">
            <a:avLst/>
          </a:prstGeom>
          <a:solidFill>
            <a:srgbClr val="FEC278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194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120</a:t>
            </a:r>
          </a:p>
        </p:txBody>
      </p:sp>
      <p:sp>
        <p:nvSpPr>
          <p:cNvPr id="1034" name="Rectangle 9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308350" y="7023100"/>
            <a:ext cx="334963" cy="504825"/>
          </a:xfrm>
          <a:prstGeom prst="rect">
            <a:avLst/>
          </a:prstGeom>
          <a:solidFill>
            <a:srgbClr val="FDE1B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185</a:t>
            </a:r>
          </a:p>
        </p:txBody>
      </p:sp>
      <p:sp>
        <p:nvSpPr>
          <p:cNvPr id="1035" name="Rectangle 10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3709988" y="7023100"/>
            <a:ext cx="334962" cy="504825"/>
          </a:xfrm>
          <a:prstGeom prst="rect">
            <a:avLst/>
          </a:prstGeom>
          <a:solidFill>
            <a:srgbClr val="C64C9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198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155</a:t>
            </a:r>
          </a:p>
        </p:txBody>
      </p:sp>
      <p:sp>
        <p:nvSpPr>
          <p:cNvPr id="1036" name="Rectangle 11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111625" y="7023100"/>
            <a:ext cx="334963" cy="504825"/>
          </a:xfrm>
          <a:prstGeom prst="rect">
            <a:avLst/>
          </a:prstGeom>
          <a:solidFill>
            <a:srgbClr val="D884BA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132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186</a:t>
            </a:r>
          </a:p>
        </p:txBody>
      </p:sp>
      <p:sp>
        <p:nvSpPr>
          <p:cNvPr id="1037" name="Rectangle 12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4905375" y="7023100"/>
            <a:ext cx="334963" cy="504825"/>
          </a:xfrm>
          <a:prstGeom prst="rect">
            <a:avLst/>
          </a:prstGeom>
          <a:solidFill>
            <a:srgbClr val="92CD51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146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205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81</a:t>
            </a:r>
          </a:p>
        </p:txBody>
      </p:sp>
      <p:sp>
        <p:nvSpPr>
          <p:cNvPr id="1038" name="Rectangle 13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324475" y="7023100"/>
            <a:ext cx="334963" cy="504825"/>
          </a:xfrm>
          <a:prstGeom prst="rect">
            <a:avLst/>
          </a:prstGeom>
          <a:solidFill>
            <a:srgbClr val="B7DF83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223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131</a:t>
            </a:r>
          </a:p>
        </p:txBody>
      </p:sp>
      <p:sp>
        <p:nvSpPr>
          <p:cNvPr id="1039" name="Rectangle 14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5745163" y="7023100"/>
            <a:ext cx="334962" cy="504825"/>
          </a:xfrm>
          <a:prstGeom prst="rect">
            <a:avLst/>
          </a:prstGeom>
          <a:solidFill>
            <a:srgbClr val="DBF0BD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240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189</a:t>
            </a:r>
          </a:p>
        </p:txBody>
      </p:sp>
      <p:sp>
        <p:nvSpPr>
          <p:cNvPr id="1040" name="Rectangle 15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6149975" y="7023100"/>
            <a:ext cx="334963" cy="504825"/>
          </a:xfrm>
          <a:prstGeom prst="rect">
            <a:avLst/>
          </a:prstGeom>
          <a:solidFill>
            <a:srgbClr val="999999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153</a:t>
            </a:r>
          </a:p>
        </p:txBody>
      </p:sp>
      <p:sp>
        <p:nvSpPr>
          <p:cNvPr id="1041" name="Rectangle 16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336675" y="7023100"/>
            <a:ext cx="334963" cy="504825"/>
          </a:xfrm>
          <a:prstGeom prst="rect">
            <a:avLst/>
          </a:prstGeom>
          <a:solidFill>
            <a:srgbClr val="3A4B8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58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75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140</a:t>
            </a:r>
          </a:p>
        </p:txBody>
      </p:sp>
      <p:sp>
        <p:nvSpPr>
          <p:cNvPr id="1042" name="Rectangle 17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4503738" y="7023100"/>
            <a:ext cx="334962" cy="504825"/>
          </a:xfrm>
          <a:prstGeom prst="rect">
            <a:avLst/>
          </a:prstGeom>
          <a:solidFill>
            <a:srgbClr val="EBC1DB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235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193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/>
              <a:t>219</a:t>
            </a:r>
          </a:p>
        </p:txBody>
      </p:sp>
      <p:sp>
        <p:nvSpPr>
          <p:cNvPr id="1043" name="Rectangle 18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6529388" y="7023100"/>
            <a:ext cx="334962" cy="504825"/>
          </a:xfrm>
          <a:prstGeom prst="rect">
            <a:avLst/>
          </a:prstGeom>
          <a:solidFill>
            <a:srgbClr val="768DBC"/>
          </a:solidFill>
          <a:ln w="9525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118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141</a:t>
            </a:r>
          </a:p>
          <a:p>
            <a:pPr algn="ctr" defTabSz="912813">
              <a:spcBef>
                <a:spcPct val="20000"/>
              </a:spcBef>
              <a:defRPr/>
            </a:pPr>
            <a:r>
              <a:rPr lang="en-GB" sz="900" b="1" dirty="0">
                <a:solidFill>
                  <a:schemeClr val="bg1"/>
                </a:solidFill>
              </a:rPr>
              <a:t>188</a:t>
            </a:r>
          </a:p>
        </p:txBody>
      </p:sp>
      <p:sp>
        <p:nvSpPr>
          <p:cNvPr id="1044" name="Rectangle 19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solidFill>
            <a:srgbClr val="D4E1F0"/>
          </a:solidFill>
          <a:ln w="0">
            <a:noFill/>
            <a:miter lim="800000"/>
            <a:headEnd/>
            <a:tailEnd/>
          </a:ln>
        </p:spPr>
        <p:txBody>
          <a:bodyPr wrap="none" lIns="91420" tIns="45711" rIns="91420" bIns="45711" anchor="ctr"/>
          <a:lstStyle/>
          <a:p>
            <a:pPr defTabSz="912813">
              <a:defRPr/>
            </a:pPr>
            <a:endParaRPr lang="en-US" sz="1200" i="1" dirty="0"/>
          </a:p>
        </p:txBody>
      </p:sp>
      <p:sp>
        <p:nvSpPr>
          <p:cNvPr id="6164" name="Rectangle 20"/>
          <p:cNvSpPr>
            <a:spLocks noGrp="1" noChangeArrowheads="1"/>
          </p:cNvSpPr>
          <p:nvPr>
            <p:ph type="sldNum" sz="quarter" idx="4"/>
            <p:custDataLst>
              <p:tags r:id="rId33"/>
            </p:custDataLst>
          </p:nvPr>
        </p:nvSpPr>
        <p:spPr bwMode="auto">
          <a:xfrm>
            <a:off x="7264400" y="657225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0" tIns="45711" rIns="91420" bIns="45711" numCol="1" anchor="t" anchorCtr="0" compatLnSpc="1">
            <a:prstTxWarp prst="textNoShape">
              <a:avLst/>
            </a:prstTxWarp>
          </a:bodyPr>
          <a:lstStyle>
            <a:lvl1pPr algn="r">
              <a:buFontTx/>
              <a:buNone/>
              <a:defRPr sz="1000" b="0">
                <a:solidFill>
                  <a:srgbClr val="969696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15B375-F439-4487-9DEF-8203BFB5F7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795" r:id="rId1"/>
    <p:sldLayoutId id="2147486796" r:id="rId2"/>
    <p:sldLayoutId id="2147486797" r:id="rId3"/>
    <p:sldLayoutId id="2147486798" r:id="rId4"/>
    <p:sldLayoutId id="2147486799" r:id="rId5"/>
    <p:sldLayoutId id="2147486800" r:id="rId6"/>
    <p:sldLayoutId id="2147486801" r:id="rId7"/>
    <p:sldLayoutId id="2147486802" r:id="rId8"/>
    <p:sldLayoutId id="2147486803" r:id="rId9"/>
    <p:sldLayoutId id="2147486804" r:id="rId10"/>
    <p:sldLayoutId id="2147486805" r:id="rId11"/>
  </p:sldLayoutIdLst>
  <p:transition/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2400" i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•"/>
        <a:defRPr sz="3200">
          <a:solidFill>
            <a:srgbClr val="003366"/>
          </a:solidFill>
          <a:latin typeface="+mn-lt"/>
          <a:ea typeface="+mn-ea"/>
          <a:cs typeface="+mn-cs"/>
        </a:defRPr>
      </a:lvl1pPr>
      <a:lvl2pPr marL="352425" indent="-350838" algn="l" defTabSz="912813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n"/>
        <a:defRPr sz="2800">
          <a:solidFill>
            <a:srgbClr val="003366"/>
          </a:solidFill>
          <a:latin typeface="+mn-lt"/>
          <a:cs typeface="+mn-cs"/>
        </a:defRPr>
      </a:lvl2pPr>
      <a:lvl3pPr marL="704850" indent="-350838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—"/>
        <a:defRPr sz="2400">
          <a:solidFill>
            <a:srgbClr val="003366"/>
          </a:solidFill>
          <a:latin typeface="+mn-lt"/>
          <a:cs typeface="+mn-cs"/>
        </a:defRPr>
      </a:lvl3pPr>
      <a:lvl4pPr marL="1057275" indent="-350838" algn="l" defTabSz="912813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  <a:cs typeface="+mn-cs"/>
        </a:defRPr>
      </a:lvl4pPr>
      <a:lvl5pPr marL="1431925" indent="-373063" algn="l" defTabSz="912813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  <a:cs typeface="+mn-cs"/>
        </a:defRPr>
      </a:lvl5pPr>
      <a:lvl6pPr marL="1889125" indent="-37306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  <a:cs typeface="+mn-cs"/>
        </a:defRPr>
      </a:lvl6pPr>
      <a:lvl7pPr marL="2346325" indent="-37306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  <a:cs typeface="+mn-cs"/>
        </a:defRPr>
      </a:lvl7pPr>
      <a:lvl8pPr marL="2803525" indent="-37306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  <a:cs typeface="+mn-cs"/>
        </a:defRPr>
      </a:lvl8pPr>
      <a:lvl9pPr marL="3260725" indent="-373063" algn="l" defTabSz="912813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4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</a:endParaRPr>
          </a:p>
        </p:txBody>
      </p:sp>
      <p:sp>
        <p:nvSpPr>
          <p:cNvPr id="13317" name="Rectangle 4"/>
          <p:cNvSpPr>
            <a:spLocks noGrp="1" noChangeArrowheads="1"/>
          </p:cNvSpPr>
          <p:nvPr>
            <p:ph type="title"/>
            <p:custDataLst>
              <p:tags r:id="rId24"/>
            </p:custDataLst>
          </p:nvPr>
        </p:nvSpPr>
        <p:spPr bwMode="auto">
          <a:xfrm>
            <a:off x="176213" y="139700"/>
            <a:ext cx="72151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r>
              <a:rPr lang="ru-RU" smtClean="0"/>
              <a:t/>
            </a:r>
            <a:br>
              <a:rPr lang="ru-RU" smtClean="0"/>
            </a:br>
            <a:endParaRPr lang="en-US" smtClean="0"/>
          </a:p>
        </p:txBody>
      </p:sp>
      <p:sp>
        <p:nvSpPr>
          <p:cNvPr id="13318" name="Rectangle 5"/>
          <p:cNvSpPr>
            <a:spLocks noGrp="1" noChangeArrowheads="1"/>
          </p:cNvSpPr>
          <p:nvPr>
            <p:ph type="body" idx="1"/>
            <p:custDataLst>
              <p:tags r:id="rId25"/>
            </p:custDataLst>
          </p:nvPr>
        </p:nvSpPr>
        <p:spPr bwMode="auto">
          <a:xfrm>
            <a:off x="176213" y="1298575"/>
            <a:ext cx="8763000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3319" name="McK Slide Elements"/>
          <p:cNvGrpSpPr>
            <a:grpSpLocks/>
          </p:cNvGrpSpPr>
          <p:nvPr>
            <p:custDataLst>
              <p:tags r:id="rId26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2065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</a:rPr>
                <a:t>Unit of measure</a:t>
              </a:r>
            </a:p>
          </p:txBody>
        </p:sp>
        <p:sp>
          <p:nvSpPr>
            <p:cNvPr id="2066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</a:rPr>
                <a:t>Source:		Source</a:t>
              </a:r>
            </a:p>
          </p:txBody>
        </p:sp>
      </p:grpSp>
      <p:sp>
        <p:nvSpPr>
          <p:cNvPr id="2054" name="Working Draft" hidden="1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Working Draft - Last Modified 12/02/2007 19:18:10</a:t>
            </a:r>
          </a:p>
        </p:txBody>
      </p:sp>
      <p:sp>
        <p:nvSpPr>
          <p:cNvPr id="2055" name="Printed" hidden="1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</a:rPr>
              <a:t>Printed 05/02/2007 13:58:51</a:t>
            </a:r>
          </a:p>
        </p:txBody>
      </p:sp>
      <p:graphicFrame>
        <p:nvGraphicFramePr>
          <p:cNvPr id="13314" name="AutoShape 111" hidden="1"/>
          <p:cNvGraphicFramePr>
            <a:graphicFrameLocks/>
          </p:cNvGraphicFramePr>
          <p:nvPr>
            <p:custDataLst>
              <p:tags r:id="rId2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48" name="think-cell Slide" r:id="rId31" imgW="0" imgH="0" progId="TCLayout.ActiveDocument.1">
                  <p:embed/>
                </p:oleObj>
              </mc:Choice>
              <mc:Fallback>
                <p:oleObj name="think-cell Slide" r:id="rId31" imgW="0" imgH="0" progId="TCLayout.ActiveDocument.1">
                  <p:embed/>
                  <p:pic>
                    <p:nvPicPr>
                      <p:cNvPr id="0" name="AutoShape 322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322" name="Group 21"/>
          <p:cNvGrpSpPr>
            <a:grpSpLocks/>
          </p:cNvGrpSpPr>
          <p:nvPr>
            <p:custDataLst>
              <p:tags r:id="rId30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2058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59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7 w 2225"/>
                <a:gd name="T1" fmla="*/ 11 h 3132"/>
                <a:gd name="T2" fmla="*/ 8 w 2225"/>
                <a:gd name="T3" fmla="*/ 11 h 3132"/>
                <a:gd name="T4" fmla="*/ 8 w 2225"/>
                <a:gd name="T5" fmla="*/ 11 h 3132"/>
                <a:gd name="T6" fmla="*/ 8 w 2225"/>
                <a:gd name="T7" fmla="*/ 12 h 3132"/>
                <a:gd name="T8" fmla="*/ 8 w 2225"/>
                <a:gd name="T9" fmla="*/ 12 h 3132"/>
                <a:gd name="T10" fmla="*/ 9 w 2225"/>
                <a:gd name="T11" fmla="*/ 13 h 3132"/>
                <a:gd name="T12" fmla="*/ 8 w 2225"/>
                <a:gd name="T13" fmla="*/ 13 h 3132"/>
                <a:gd name="T14" fmla="*/ 8 w 2225"/>
                <a:gd name="T15" fmla="*/ 14 h 3132"/>
                <a:gd name="T16" fmla="*/ 8 w 2225"/>
                <a:gd name="T17" fmla="*/ 14 h 3132"/>
                <a:gd name="T18" fmla="*/ 8 w 2225"/>
                <a:gd name="T19" fmla="*/ 15 h 3132"/>
                <a:gd name="T20" fmla="*/ 7 w 2225"/>
                <a:gd name="T21" fmla="*/ 15 h 3132"/>
                <a:gd name="T22" fmla="*/ 7 w 2225"/>
                <a:gd name="T23" fmla="*/ 15 h 3132"/>
                <a:gd name="T24" fmla="*/ 4 w 2225"/>
                <a:gd name="T25" fmla="*/ 11 h 3132"/>
                <a:gd name="T26" fmla="*/ 6 w 2225"/>
                <a:gd name="T27" fmla="*/ 4 h 3132"/>
                <a:gd name="T28" fmla="*/ 7 w 2225"/>
                <a:gd name="T29" fmla="*/ 4 h 3132"/>
                <a:gd name="T30" fmla="*/ 8 w 2225"/>
                <a:gd name="T31" fmla="*/ 4 h 3132"/>
                <a:gd name="T32" fmla="*/ 8 w 2225"/>
                <a:gd name="T33" fmla="*/ 4 h 3132"/>
                <a:gd name="T34" fmla="*/ 8 w 2225"/>
                <a:gd name="T35" fmla="*/ 5 h 3132"/>
                <a:gd name="T36" fmla="*/ 8 w 2225"/>
                <a:gd name="T37" fmla="*/ 6 h 3132"/>
                <a:gd name="T38" fmla="*/ 8 w 2225"/>
                <a:gd name="T39" fmla="*/ 6 h 3132"/>
                <a:gd name="T40" fmla="*/ 8 w 2225"/>
                <a:gd name="T41" fmla="*/ 6 h 3132"/>
                <a:gd name="T42" fmla="*/ 8 w 2225"/>
                <a:gd name="T43" fmla="*/ 7 h 3132"/>
                <a:gd name="T44" fmla="*/ 7 w 2225"/>
                <a:gd name="T45" fmla="*/ 7 h 3132"/>
                <a:gd name="T46" fmla="*/ 7 w 2225"/>
                <a:gd name="T47" fmla="*/ 7 h 3132"/>
                <a:gd name="T48" fmla="*/ 4 w 2225"/>
                <a:gd name="T49" fmla="*/ 4 h 3132"/>
                <a:gd name="T50" fmla="*/ 7 w 2225"/>
                <a:gd name="T51" fmla="*/ 19 h 3132"/>
                <a:gd name="T52" fmla="*/ 9 w 2225"/>
                <a:gd name="T53" fmla="*/ 18 h 3132"/>
                <a:gd name="T54" fmla="*/ 10 w 2225"/>
                <a:gd name="T55" fmla="*/ 18 h 3132"/>
                <a:gd name="T56" fmla="*/ 11 w 2225"/>
                <a:gd name="T57" fmla="*/ 17 h 3132"/>
                <a:gd name="T58" fmla="*/ 12 w 2225"/>
                <a:gd name="T59" fmla="*/ 16 h 3132"/>
                <a:gd name="T60" fmla="*/ 13 w 2225"/>
                <a:gd name="T61" fmla="*/ 15 h 3132"/>
                <a:gd name="T62" fmla="*/ 13 w 2225"/>
                <a:gd name="T63" fmla="*/ 14 h 3132"/>
                <a:gd name="T64" fmla="*/ 13 w 2225"/>
                <a:gd name="T65" fmla="*/ 13 h 3132"/>
                <a:gd name="T66" fmla="*/ 13 w 2225"/>
                <a:gd name="T67" fmla="*/ 12 h 3132"/>
                <a:gd name="T68" fmla="*/ 13 w 2225"/>
                <a:gd name="T69" fmla="*/ 11 h 3132"/>
                <a:gd name="T70" fmla="*/ 13 w 2225"/>
                <a:gd name="T71" fmla="*/ 11 h 3132"/>
                <a:gd name="T72" fmla="*/ 12 w 2225"/>
                <a:gd name="T73" fmla="*/ 10 h 3132"/>
                <a:gd name="T74" fmla="*/ 12 w 2225"/>
                <a:gd name="T75" fmla="*/ 10 h 3132"/>
                <a:gd name="T76" fmla="*/ 11 w 2225"/>
                <a:gd name="T77" fmla="*/ 9 h 3132"/>
                <a:gd name="T78" fmla="*/ 10 w 2225"/>
                <a:gd name="T79" fmla="*/ 9 h 3132"/>
                <a:gd name="T80" fmla="*/ 11 w 2225"/>
                <a:gd name="T81" fmla="*/ 8 h 3132"/>
                <a:gd name="T82" fmla="*/ 11 w 2225"/>
                <a:gd name="T83" fmla="*/ 8 h 3132"/>
                <a:gd name="T84" fmla="*/ 12 w 2225"/>
                <a:gd name="T85" fmla="*/ 7 h 3132"/>
                <a:gd name="T86" fmla="*/ 12 w 2225"/>
                <a:gd name="T87" fmla="*/ 6 h 3132"/>
                <a:gd name="T88" fmla="*/ 12 w 2225"/>
                <a:gd name="T89" fmla="*/ 5 h 3132"/>
                <a:gd name="T90" fmla="*/ 12 w 2225"/>
                <a:gd name="T91" fmla="*/ 3 h 3132"/>
                <a:gd name="T92" fmla="*/ 12 w 2225"/>
                <a:gd name="T93" fmla="*/ 2 h 3132"/>
                <a:gd name="T94" fmla="*/ 11 w 2225"/>
                <a:gd name="T95" fmla="*/ 1 h 3132"/>
                <a:gd name="T96" fmla="*/ 10 w 2225"/>
                <a:gd name="T97" fmla="*/ 1 h 3132"/>
                <a:gd name="T98" fmla="*/ 10 w 2225"/>
                <a:gd name="T99" fmla="*/ 1 h 3132"/>
                <a:gd name="T100" fmla="*/ 9 w 2225"/>
                <a:gd name="T101" fmla="*/ 0 h 3132"/>
                <a:gd name="T102" fmla="*/ 8 w 2225"/>
                <a:gd name="T103" fmla="*/ 0 h 3132"/>
                <a:gd name="T104" fmla="*/ 7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60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15 w 2554"/>
                <a:gd name="T1" fmla="*/ 0 h 3138"/>
                <a:gd name="T2" fmla="*/ 0 w 2554"/>
                <a:gd name="T3" fmla="*/ 0 h 3138"/>
                <a:gd name="T4" fmla="*/ 0 w 2554"/>
                <a:gd name="T5" fmla="*/ 4 h 3138"/>
                <a:gd name="T6" fmla="*/ 0 w 2554"/>
                <a:gd name="T7" fmla="*/ 4 h 3138"/>
                <a:gd name="T8" fmla="*/ 0 w 2554"/>
                <a:gd name="T9" fmla="*/ 4 h 3138"/>
                <a:gd name="T10" fmla="*/ 0 w 2554"/>
                <a:gd name="T11" fmla="*/ 4 h 3138"/>
                <a:gd name="T12" fmla="*/ 1 w 2554"/>
                <a:gd name="T13" fmla="*/ 4 h 3138"/>
                <a:gd name="T14" fmla="*/ 1 w 2554"/>
                <a:gd name="T15" fmla="*/ 4 h 3138"/>
                <a:gd name="T16" fmla="*/ 1 w 2554"/>
                <a:gd name="T17" fmla="*/ 4 h 3138"/>
                <a:gd name="T18" fmla="*/ 2 w 2554"/>
                <a:gd name="T19" fmla="*/ 4 h 3138"/>
                <a:gd name="T20" fmla="*/ 2 w 2554"/>
                <a:gd name="T21" fmla="*/ 4 h 3138"/>
                <a:gd name="T22" fmla="*/ 3 w 2554"/>
                <a:gd name="T23" fmla="*/ 4 h 3138"/>
                <a:gd name="T24" fmla="*/ 3 w 2554"/>
                <a:gd name="T25" fmla="*/ 4 h 3138"/>
                <a:gd name="T26" fmla="*/ 4 w 2554"/>
                <a:gd name="T27" fmla="*/ 4 h 3138"/>
                <a:gd name="T28" fmla="*/ 4 w 2554"/>
                <a:gd name="T29" fmla="*/ 4 h 3138"/>
                <a:gd name="T30" fmla="*/ 5 w 2554"/>
                <a:gd name="T31" fmla="*/ 4 h 3138"/>
                <a:gd name="T32" fmla="*/ 5 w 2554"/>
                <a:gd name="T33" fmla="*/ 4 h 3138"/>
                <a:gd name="T34" fmla="*/ 5 w 2554"/>
                <a:gd name="T35" fmla="*/ 4 h 3138"/>
                <a:gd name="T36" fmla="*/ 5 w 2554"/>
                <a:gd name="T37" fmla="*/ 4 h 3138"/>
                <a:gd name="T38" fmla="*/ 5 w 2554"/>
                <a:gd name="T39" fmla="*/ 19 h 3138"/>
                <a:gd name="T40" fmla="*/ 9 w 2554"/>
                <a:gd name="T41" fmla="*/ 19 h 3138"/>
                <a:gd name="T42" fmla="*/ 9 w 2554"/>
                <a:gd name="T43" fmla="*/ 4 h 3138"/>
                <a:gd name="T44" fmla="*/ 9 w 2554"/>
                <a:gd name="T45" fmla="*/ 4 h 3138"/>
                <a:gd name="T46" fmla="*/ 10 w 2554"/>
                <a:gd name="T47" fmla="*/ 4 h 3138"/>
                <a:gd name="T48" fmla="*/ 10 w 2554"/>
                <a:gd name="T49" fmla="*/ 4 h 3138"/>
                <a:gd name="T50" fmla="*/ 10 w 2554"/>
                <a:gd name="T51" fmla="*/ 4 h 3138"/>
                <a:gd name="T52" fmla="*/ 11 w 2554"/>
                <a:gd name="T53" fmla="*/ 4 h 3138"/>
                <a:gd name="T54" fmla="*/ 11 w 2554"/>
                <a:gd name="T55" fmla="*/ 4 h 3138"/>
                <a:gd name="T56" fmla="*/ 11 w 2554"/>
                <a:gd name="T57" fmla="*/ 4 h 3138"/>
                <a:gd name="T58" fmla="*/ 12 w 2554"/>
                <a:gd name="T59" fmla="*/ 4 h 3138"/>
                <a:gd name="T60" fmla="*/ 12 w 2554"/>
                <a:gd name="T61" fmla="*/ 4 h 3138"/>
                <a:gd name="T62" fmla="*/ 13 w 2554"/>
                <a:gd name="T63" fmla="*/ 4 h 3138"/>
                <a:gd name="T64" fmla="*/ 13 w 2554"/>
                <a:gd name="T65" fmla="*/ 4 h 3138"/>
                <a:gd name="T66" fmla="*/ 13 w 2554"/>
                <a:gd name="T67" fmla="*/ 4 h 3138"/>
                <a:gd name="T68" fmla="*/ 14 w 2554"/>
                <a:gd name="T69" fmla="*/ 4 h 3138"/>
                <a:gd name="T70" fmla="*/ 14 w 2554"/>
                <a:gd name="T71" fmla="*/ 4 h 3138"/>
                <a:gd name="T72" fmla="*/ 14 w 2554"/>
                <a:gd name="T73" fmla="*/ 4 h 3138"/>
                <a:gd name="T74" fmla="*/ 14 w 2554"/>
                <a:gd name="T75" fmla="*/ 4 h 3138"/>
                <a:gd name="T76" fmla="*/ 15 w 2554"/>
                <a:gd name="T77" fmla="*/ 0 h 3138"/>
                <a:gd name="T78" fmla="*/ 15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61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6 w 2233"/>
                <a:gd name="T1" fmla="*/ 11 h 3136"/>
                <a:gd name="T2" fmla="*/ 7 w 2233"/>
                <a:gd name="T3" fmla="*/ 11 h 3136"/>
                <a:gd name="T4" fmla="*/ 7 w 2233"/>
                <a:gd name="T5" fmla="*/ 11 h 3136"/>
                <a:gd name="T6" fmla="*/ 7 w 2233"/>
                <a:gd name="T7" fmla="*/ 11 h 3136"/>
                <a:gd name="T8" fmla="*/ 8 w 2233"/>
                <a:gd name="T9" fmla="*/ 11 h 3136"/>
                <a:gd name="T10" fmla="*/ 8 w 2233"/>
                <a:gd name="T11" fmla="*/ 11 h 3136"/>
                <a:gd name="T12" fmla="*/ 8 w 2233"/>
                <a:gd name="T13" fmla="*/ 11 h 3136"/>
                <a:gd name="T14" fmla="*/ 8 w 2233"/>
                <a:gd name="T15" fmla="*/ 12 h 3136"/>
                <a:gd name="T16" fmla="*/ 8 w 2233"/>
                <a:gd name="T17" fmla="*/ 12 h 3136"/>
                <a:gd name="T18" fmla="*/ 9 w 2233"/>
                <a:gd name="T19" fmla="*/ 12 h 3136"/>
                <a:gd name="T20" fmla="*/ 9 w 2233"/>
                <a:gd name="T21" fmla="*/ 13 h 3136"/>
                <a:gd name="T22" fmla="*/ 9 w 2233"/>
                <a:gd name="T23" fmla="*/ 13 h 3136"/>
                <a:gd name="T24" fmla="*/ 8 w 2233"/>
                <a:gd name="T25" fmla="*/ 14 h 3136"/>
                <a:gd name="T26" fmla="*/ 8 w 2233"/>
                <a:gd name="T27" fmla="*/ 14 h 3136"/>
                <a:gd name="T28" fmla="*/ 8 w 2233"/>
                <a:gd name="T29" fmla="*/ 14 h 3136"/>
                <a:gd name="T30" fmla="*/ 8 w 2233"/>
                <a:gd name="T31" fmla="*/ 14 h 3136"/>
                <a:gd name="T32" fmla="*/ 8 w 2233"/>
                <a:gd name="T33" fmla="*/ 15 h 3136"/>
                <a:gd name="T34" fmla="*/ 8 w 2233"/>
                <a:gd name="T35" fmla="*/ 15 h 3136"/>
                <a:gd name="T36" fmla="*/ 7 w 2233"/>
                <a:gd name="T37" fmla="*/ 15 h 3136"/>
                <a:gd name="T38" fmla="*/ 7 w 2233"/>
                <a:gd name="T39" fmla="*/ 15 h 3136"/>
                <a:gd name="T40" fmla="*/ 6 w 2233"/>
                <a:gd name="T41" fmla="*/ 15 h 3136"/>
                <a:gd name="T42" fmla="*/ 6 w 2233"/>
                <a:gd name="T43" fmla="*/ 11 h 3136"/>
                <a:gd name="T44" fmla="*/ 0 w 2233"/>
                <a:gd name="T45" fmla="*/ 19 h 3136"/>
                <a:gd name="T46" fmla="*/ 8 w 2233"/>
                <a:gd name="T47" fmla="*/ 19 h 3136"/>
                <a:gd name="T48" fmla="*/ 8 w 2233"/>
                <a:gd name="T49" fmla="*/ 18 h 3136"/>
                <a:gd name="T50" fmla="*/ 9 w 2233"/>
                <a:gd name="T51" fmla="*/ 18 h 3136"/>
                <a:gd name="T52" fmla="*/ 10 w 2233"/>
                <a:gd name="T53" fmla="*/ 18 h 3136"/>
                <a:gd name="T54" fmla="*/ 11 w 2233"/>
                <a:gd name="T55" fmla="*/ 18 h 3136"/>
                <a:gd name="T56" fmla="*/ 11 w 2233"/>
                <a:gd name="T57" fmla="*/ 17 h 3136"/>
                <a:gd name="T58" fmla="*/ 12 w 2233"/>
                <a:gd name="T59" fmla="*/ 17 h 3136"/>
                <a:gd name="T60" fmla="*/ 12 w 2233"/>
                <a:gd name="T61" fmla="*/ 17 h 3136"/>
                <a:gd name="T62" fmla="*/ 12 w 2233"/>
                <a:gd name="T63" fmla="*/ 16 h 3136"/>
                <a:gd name="T64" fmla="*/ 12 w 2233"/>
                <a:gd name="T65" fmla="*/ 16 h 3136"/>
                <a:gd name="T66" fmla="*/ 13 w 2233"/>
                <a:gd name="T67" fmla="*/ 16 h 3136"/>
                <a:gd name="T68" fmla="*/ 13 w 2233"/>
                <a:gd name="T69" fmla="*/ 15 h 3136"/>
                <a:gd name="T70" fmla="*/ 13 w 2233"/>
                <a:gd name="T71" fmla="*/ 14 h 3136"/>
                <a:gd name="T72" fmla="*/ 13 w 2233"/>
                <a:gd name="T73" fmla="*/ 14 h 3136"/>
                <a:gd name="T74" fmla="*/ 13 w 2233"/>
                <a:gd name="T75" fmla="*/ 13 h 3136"/>
                <a:gd name="T76" fmla="*/ 13 w 2233"/>
                <a:gd name="T77" fmla="*/ 12 h 3136"/>
                <a:gd name="T78" fmla="*/ 13 w 2233"/>
                <a:gd name="T79" fmla="*/ 12 h 3136"/>
                <a:gd name="T80" fmla="*/ 13 w 2233"/>
                <a:gd name="T81" fmla="*/ 11 h 3136"/>
                <a:gd name="T82" fmla="*/ 13 w 2233"/>
                <a:gd name="T83" fmla="*/ 11 h 3136"/>
                <a:gd name="T84" fmla="*/ 13 w 2233"/>
                <a:gd name="T85" fmla="*/ 10 h 3136"/>
                <a:gd name="T86" fmla="*/ 13 w 2233"/>
                <a:gd name="T87" fmla="*/ 10 h 3136"/>
                <a:gd name="T88" fmla="*/ 12 w 2233"/>
                <a:gd name="T89" fmla="*/ 9 h 3136"/>
                <a:gd name="T90" fmla="*/ 12 w 2233"/>
                <a:gd name="T91" fmla="*/ 9 h 3136"/>
                <a:gd name="T92" fmla="*/ 12 w 2233"/>
                <a:gd name="T93" fmla="*/ 9 h 3136"/>
                <a:gd name="T94" fmla="*/ 11 w 2233"/>
                <a:gd name="T95" fmla="*/ 8 h 3136"/>
                <a:gd name="T96" fmla="*/ 11 w 2233"/>
                <a:gd name="T97" fmla="*/ 8 h 3136"/>
                <a:gd name="T98" fmla="*/ 10 w 2233"/>
                <a:gd name="T99" fmla="*/ 8 h 3136"/>
                <a:gd name="T100" fmla="*/ 10 w 2233"/>
                <a:gd name="T101" fmla="*/ 7 h 3136"/>
                <a:gd name="T102" fmla="*/ 9 w 2233"/>
                <a:gd name="T103" fmla="*/ 7 h 3136"/>
                <a:gd name="T104" fmla="*/ 9 w 2233"/>
                <a:gd name="T105" fmla="*/ 7 h 3136"/>
                <a:gd name="T106" fmla="*/ 8 w 2233"/>
                <a:gd name="T107" fmla="*/ 7 h 3136"/>
                <a:gd name="T108" fmla="*/ 7 w 2233"/>
                <a:gd name="T109" fmla="*/ 7 h 3136"/>
                <a:gd name="T110" fmla="*/ 7 w 2233"/>
                <a:gd name="T111" fmla="*/ 7 h 3136"/>
                <a:gd name="T112" fmla="*/ 11 w 2233"/>
                <a:gd name="T113" fmla="*/ 4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62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3 w 3848"/>
                <a:gd name="T1" fmla="*/ 9 h 3135"/>
                <a:gd name="T2" fmla="*/ 4 w 3848"/>
                <a:gd name="T3" fmla="*/ 10 h 3135"/>
                <a:gd name="T4" fmla="*/ 4 w 3848"/>
                <a:gd name="T5" fmla="*/ 11 h 3135"/>
                <a:gd name="T6" fmla="*/ 17 w 3848"/>
                <a:gd name="T7" fmla="*/ 11 h 3135"/>
                <a:gd name="T8" fmla="*/ 17 w 3848"/>
                <a:gd name="T9" fmla="*/ 12 h 3135"/>
                <a:gd name="T10" fmla="*/ 18 w 3848"/>
                <a:gd name="T11" fmla="*/ 13 h 3135"/>
                <a:gd name="T12" fmla="*/ 19 w 3848"/>
                <a:gd name="T13" fmla="*/ 14 h 3135"/>
                <a:gd name="T14" fmla="*/ 19 w 3848"/>
                <a:gd name="T15" fmla="*/ 15 h 3135"/>
                <a:gd name="T16" fmla="*/ 20 w 3848"/>
                <a:gd name="T17" fmla="*/ 16 h 3135"/>
                <a:gd name="T18" fmla="*/ 7 w 3848"/>
                <a:gd name="T19" fmla="*/ 16 h 3135"/>
                <a:gd name="T20" fmla="*/ 6 w 3848"/>
                <a:gd name="T21" fmla="*/ 16 h 3135"/>
                <a:gd name="T22" fmla="*/ 5 w 3848"/>
                <a:gd name="T23" fmla="*/ 15 h 3135"/>
                <a:gd name="T24" fmla="*/ 5 w 3848"/>
                <a:gd name="T25" fmla="*/ 14 h 3135"/>
                <a:gd name="T26" fmla="*/ 4 w 3848"/>
                <a:gd name="T27" fmla="*/ 13 h 3135"/>
                <a:gd name="T28" fmla="*/ 3 w 3848"/>
                <a:gd name="T29" fmla="*/ 12 h 3135"/>
                <a:gd name="T30" fmla="*/ 3 w 3848"/>
                <a:gd name="T31" fmla="*/ 11 h 3135"/>
                <a:gd name="T32" fmla="*/ 2 w 3848"/>
                <a:gd name="T33" fmla="*/ 10 h 3135"/>
                <a:gd name="T34" fmla="*/ 2 w 3848"/>
                <a:gd name="T35" fmla="*/ 9 h 3135"/>
                <a:gd name="T36" fmla="*/ 2 w 3848"/>
                <a:gd name="T37" fmla="*/ 9 h 3135"/>
                <a:gd name="T38" fmla="*/ 2 w 3848"/>
                <a:gd name="T39" fmla="*/ 8 h 3135"/>
                <a:gd name="T40" fmla="*/ 18 w 3848"/>
                <a:gd name="T41" fmla="*/ 8 h 3135"/>
                <a:gd name="T42" fmla="*/ 19 w 3848"/>
                <a:gd name="T43" fmla="*/ 7 h 3135"/>
                <a:gd name="T44" fmla="*/ 19 w 3848"/>
                <a:gd name="T45" fmla="*/ 6 h 3135"/>
                <a:gd name="T46" fmla="*/ 4 w 3848"/>
                <a:gd name="T47" fmla="*/ 6 h 3135"/>
                <a:gd name="T48" fmla="*/ 4 w 3848"/>
                <a:gd name="T49" fmla="*/ 5 h 3135"/>
                <a:gd name="T50" fmla="*/ 20 w 3848"/>
                <a:gd name="T51" fmla="*/ 5 h 3135"/>
                <a:gd name="T52" fmla="*/ 21 w 3848"/>
                <a:gd name="T53" fmla="*/ 4 h 3135"/>
                <a:gd name="T54" fmla="*/ 22 w 3848"/>
                <a:gd name="T55" fmla="*/ 3 h 3135"/>
                <a:gd name="T56" fmla="*/ 6 w 3848"/>
                <a:gd name="T57" fmla="*/ 3 h 3135"/>
                <a:gd name="T58" fmla="*/ 7 w 3848"/>
                <a:gd name="T59" fmla="*/ 2 h 3135"/>
                <a:gd name="T60" fmla="*/ 22 w 3848"/>
                <a:gd name="T61" fmla="*/ 2 h 3135"/>
                <a:gd name="T62" fmla="*/ 23 w 3848"/>
                <a:gd name="T63" fmla="*/ 0 h 3135"/>
                <a:gd name="T64" fmla="*/ 7 w 3848"/>
                <a:gd name="T65" fmla="*/ 0 h 3135"/>
                <a:gd name="T66" fmla="*/ 5 w 3848"/>
                <a:gd name="T67" fmla="*/ 1 h 3135"/>
                <a:gd name="T68" fmla="*/ 4 w 3848"/>
                <a:gd name="T69" fmla="*/ 2 h 3135"/>
                <a:gd name="T70" fmla="*/ 3 w 3848"/>
                <a:gd name="T71" fmla="*/ 3 h 3135"/>
                <a:gd name="T72" fmla="*/ 2 w 3848"/>
                <a:gd name="T73" fmla="*/ 4 h 3135"/>
                <a:gd name="T74" fmla="*/ 2 w 3848"/>
                <a:gd name="T75" fmla="*/ 5 h 3135"/>
                <a:gd name="T76" fmla="*/ 1 w 3848"/>
                <a:gd name="T77" fmla="*/ 7 h 3135"/>
                <a:gd name="T78" fmla="*/ 0 w 3848"/>
                <a:gd name="T79" fmla="*/ 8 h 3135"/>
                <a:gd name="T80" fmla="*/ 0 w 3848"/>
                <a:gd name="T81" fmla="*/ 9 h 3135"/>
                <a:gd name="T82" fmla="*/ 0 w 3848"/>
                <a:gd name="T83" fmla="*/ 11 h 3135"/>
                <a:gd name="T84" fmla="*/ 1 w 3848"/>
                <a:gd name="T85" fmla="*/ 12 h 3135"/>
                <a:gd name="T86" fmla="*/ 2 w 3848"/>
                <a:gd name="T87" fmla="*/ 13 h 3135"/>
                <a:gd name="T88" fmla="*/ 2 w 3848"/>
                <a:gd name="T89" fmla="*/ 14 h 3135"/>
                <a:gd name="T90" fmla="*/ 3 w 3848"/>
                <a:gd name="T91" fmla="*/ 16 h 3135"/>
                <a:gd name="T92" fmla="*/ 4 w 3848"/>
                <a:gd name="T93" fmla="*/ 17 h 3135"/>
                <a:gd name="T94" fmla="*/ 5 w 3848"/>
                <a:gd name="T95" fmla="*/ 18 h 3135"/>
                <a:gd name="T96" fmla="*/ 6 w 3848"/>
                <a:gd name="T97" fmla="*/ 19 h 3135"/>
                <a:gd name="T98" fmla="*/ 23 w 3848"/>
                <a:gd name="T99" fmla="*/ 18 h 3135"/>
                <a:gd name="T100" fmla="*/ 22 w 3848"/>
                <a:gd name="T101" fmla="*/ 17 h 3135"/>
                <a:gd name="T102" fmla="*/ 22 w 3848"/>
                <a:gd name="T103" fmla="*/ 16 h 3135"/>
                <a:gd name="T104" fmla="*/ 21 w 3848"/>
                <a:gd name="T105" fmla="*/ 14 h 3135"/>
                <a:gd name="T106" fmla="*/ 21 w 3848"/>
                <a:gd name="T107" fmla="*/ 13 h 3135"/>
                <a:gd name="T108" fmla="*/ 19 w 3848"/>
                <a:gd name="T109" fmla="*/ 11 h 3135"/>
                <a:gd name="T110" fmla="*/ 18 w 3848"/>
                <a:gd name="T111" fmla="*/ 1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63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1 w 2076"/>
                <a:gd name="T1" fmla="*/ 2 h 3199"/>
                <a:gd name="T2" fmla="*/ 1 w 2076"/>
                <a:gd name="T3" fmla="*/ 5 h 3199"/>
                <a:gd name="T4" fmla="*/ 2 w 2076"/>
                <a:gd name="T5" fmla="*/ 5 h 3199"/>
                <a:gd name="T6" fmla="*/ 3 w 2076"/>
                <a:gd name="T7" fmla="*/ 4 h 3199"/>
                <a:gd name="T8" fmla="*/ 4 w 2076"/>
                <a:gd name="T9" fmla="*/ 4 h 3199"/>
                <a:gd name="T10" fmla="*/ 5 w 2076"/>
                <a:gd name="T11" fmla="*/ 4 h 3199"/>
                <a:gd name="T12" fmla="*/ 6 w 2076"/>
                <a:gd name="T13" fmla="*/ 4 h 3199"/>
                <a:gd name="T14" fmla="*/ 7 w 2076"/>
                <a:gd name="T15" fmla="*/ 4 h 3199"/>
                <a:gd name="T16" fmla="*/ 7 w 2076"/>
                <a:gd name="T17" fmla="*/ 4 h 3199"/>
                <a:gd name="T18" fmla="*/ 8 w 2076"/>
                <a:gd name="T19" fmla="*/ 4 h 3199"/>
                <a:gd name="T20" fmla="*/ 8 w 2076"/>
                <a:gd name="T21" fmla="*/ 5 h 3199"/>
                <a:gd name="T22" fmla="*/ 8 w 2076"/>
                <a:gd name="T23" fmla="*/ 5 h 3199"/>
                <a:gd name="T24" fmla="*/ 8 w 2076"/>
                <a:gd name="T25" fmla="*/ 6 h 3199"/>
                <a:gd name="T26" fmla="*/ 8 w 2076"/>
                <a:gd name="T27" fmla="*/ 6 h 3199"/>
                <a:gd name="T28" fmla="*/ 8 w 2076"/>
                <a:gd name="T29" fmla="*/ 7 h 3199"/>
                <a:gd name="T30" fmla="*/ 8 w 2076"/>
                <a:gd name="T31" fmla="*/ 7 h 3199"/>
                <a:gd name="T32" fmla="*/ 7 w 2076"/>
                <a:gd name="T33" fmla="*/ 8 h 3199"/>
                <a:gd name="T34" fmla="*/ 6 w 2076"/>
                <a:gd name="T35" fmla="*/ 9 h 3199"/>
                <a:gd name="T36" fmla="*/ 4 w 2076"/>
                <a:gd name="T37" fmla="*/ 10 h 3199"/>
                <a:gd name="T38" fmla="*/ 3 w 2076"/>
                <a:gd name="T39" fmla="*/ 11 h 3199"/>
                <a:gd name="T40" fmla="*/ 2 w 2076"/>
                <a:gd name="T41" fmla="*/ 12 h 3199"/>
                <a:gd name="T42" fmla="*/ 1 w 2076"/>
                <a:gd name="T43" fmla="*/ 13 h 3199"/>
                <a:gd name="T44" fmla="*/ 0 w 2076"/>
                <a:gd name="T45" fmla="*/ 15 h 3199"/>
                <a:gd name="T46" fmla="*/ 0 w 2076"/>
                <a:gd name="T47" fmla="*/ 16 h 3199"/>
                <a:gd name="T48" fmla="*/ 0 w 2076"/>
                <a:gd name="T49" fmla="*/ 18 h 3199"/>
                <a:gd name="T50" fmla="*/ 0 w 2076"/>
                <a:gd name="T51" fmla="*/ 19 h 3199"/>
                <a:gd name="T52" fmla="*/ 2 w 2076"/>
                <a:gd name="T53" fmla="*/ 19 h 3199"/>
                <a:gd name="T54" fmla="*/ 7 w 2076"/>
                <a:gd name="T55" fmla="*/ 19 h 3199"/>
                <a:gd name="T56" fmla="*/ 11 w 2076"/>
                <a:gd name="T57" fmla="*/ 19 h 3199"/>
                <a:gd name="T58" fmla="*/ 4 w 2076"/>
                <a:gd name="T59" fmla="*/ 15 h 3199"/>
                <a:gd name="T60" fmla="*/ 5 w 2076"/>
                <a:gd name="T61" fmla="*/ 14 h 3199"/>
                <a:gd name="T62" fmla="*/ 5 w 2076"/>
                <a:gd name="T63" fmla="*/ 14 h 3199"/>
                <a:gd name="T64" fmla="*/ 6 w 2076"/>
                <a:gd name="T65" fmla="*/ 13 h 3199"/>
                <a:gd name="T66" fmla="*/ 7 w 2076"/>
                <a:gd name="T67" fmla="*/ 12 h 3199"/>
                <a:gd name="T68" fmla="*/ 8 w 2076"/>
                <a:gd name="T69" fmla="*/ 11 h 3199"/>
                <a:gd name="T70" fmla="*/ 9 w 2076"/>
                <a:gd name="T71" fmla="*/ 11 h 3199"/>
                <a:gd name="T72" fmla="*/ 10 w 2076"/>
                <a:gd name="T73" fmla="*/ 10 h 3199"/>
                <a:gd name="T74" fmla="*/ 11 w 2076"/>
                <a:gd name="T75" fmla="*/ 9 h 3199"/>
                <a:gd name="T76" fmla="*/ 11 w 2076"/>
                <a:gd name="T77" fmla="*/ 8 h 3199"/>
                <a:gd name="T78" fmla="*/ 12 w 2076"/>
                <a:gd name="T79" fmla="*/ 7 h 3199"/>
                <a:gd name="T80" fmla="*/ 12 w 2076"/>
                <a:gd name="T81" fmla="*/ 6 h 3199"/>
                <a:gd name="T82" fmla="*/ 12 w 2076"/>
                <a:gd name="T83" fmla="*/ 5 h 3199"/>
                <a:gd name="T84" fmla="*/ 12 w 2076"/>
                <a:gd name="T85" fmla="*/ 4 h 3199"/>
                <a:gd name="T86" fmla="*/ 12 w 2076"/>
                <a:gd name="T87" fmla="*/ 3 h 3199"/>
                <a:gd name="T88" fmla="*/ 11 w 2076"/>
                <a:gd name="T89" fmla="*/ 2 h 3199"/>
                <a:gd name="T90" fmla="*/ 11 w 2076"/>
                <a:gd name="T91" fmla="*/ 1 h 3199"/>
                <a:gd name="T92" fmla="*/ 10 w 2076"/>
                <a:gd name="T93" fmla="*/ 1 h 3199"/>
                <a:gd name="T94" fmla="*/ 9 w 2076"/>
                <a:gd name="T95" fmla="*/ 1 h 3199"/>
                <a:gd name="T96" fmla="*/ 9 w 2076"/>
                <a:gd name="T97" fmla="*/ 0 h 3199"/>
                <a:gd name="T98" fmla="*/ 8 w 2076"/>
                <a:gd name="T99" fmla="*/ 0 h 3199"/>
                <a:gd name="T100" fmla="*/ 7 w 2076"/>
                <a:gd name="T101" fmla="*/ 0 h 3199"/>
                <a:gd name="T102" fmla="*/ 6 w 2076"/>
                <a:gd name="T103" fmla="*/ 0 h 3199"/>
                <a:gd name="T104" fmla="*/ 4 w 2076"/>
                <a:gd name="T105" fmla="*/ 0 h 3199"/>
                <a:gd name="T106" fmla="*/ 3 w 2076"/>
                <a:gd name="T107" fmla="*/ 1 h 3199"/>
                <a:gd name="T108" fmla="*/ 1 w 2076"/>
                <a:gd name="T109" fmla="*/ 1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  <p:sp>
          <p:nvSpPr>
            <p:cNvPr id="2064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7 w 2570"/>
                <a:gd name="T1" fmla="*/ 0 h 3141"/>
                <a:gd name="T2" fmla="*/ 7 w 2570"/>
                <a:gd name="T3" fmla="*/ 0 h 3141"/>
                <a:gd name="T4" fmla="*/ 7 w 2570"/>
                <a:gd name="T5" fmla="*/ 1 h 3141"/>
                <a:gd name="T6" fmla="*/ 7 w 2570"/>
                <a:gd name="T7" fmla="*/ 1 h 3141"/>
                <a:gd name="T8" fmla="*/ 6 w 2570"/>
                <a:gd name="T9" fmla="*/ 2 h 3141"/>
                <a:gd name="T10" fmla="*/ 6 w 2570"/>
                <a:gd name="T11" fmla="*/ 3 h 3141"/>
                <a:gd name="T12" fmla="*/ 5 w 2570"/>
                <a:gd name="T13" fmla="*/ 4 h 3141"/>
                <a:gd name="T14" fmla="*/ 4 w 2570"/>
                <a:gd name="T15" fmla="*/ 5 h 3141"/>
                <a:gd name="T16" fmla="*/ 4 w 2570"/>
                <a:gd name="T17" fmla="*/ 6 h 3141"/>
                <a:gd name="T18" fmla="*/ 3 w 2570"/>
                <a:gd name="T19" fmla="*/ 7 h 3141"/>
                <a:gd name="T20" fmla="*/ 2 w 2570"/>
                <a:gd name="T21" fmla="*/ 8 h 3141"/>
                <a:gd name="T22" fmla="*/ 2 w 2570"/>
                <a:gd name="T23" fmla="*/ 9 h 3141"/>
                <a:gd name="T24" fmla="*/ 1 w 2570"/>
                <a:gd name="T25" fmla="*/ 10 h 3141"/>
                <a:gd name="T26" fmla="*/ 1 w 2570"/>
                <a:gd name="T27" fmla="*/ 11 h 3141"/>
                <a:gd name="T28" fmla="*/ 0 w 2570"/>
                <a:gd name="T29" fmla="*/ 11 h 3141"/>
                <a:gd name="T30" fmla="*/ 0 w 2570"/>
                <a:gd name="T31" fmla="*/ 12 h 3141"/>
                <a:gd name="T32" fmla="*/ 0 w 2570"/>
                <a:gd name="T33" fmla="*/ 12 h 3141"/>
                <a:gd name="T34" fmla="*/ 0 w 2570"/>
                <a:gd name="T35" fmla="*/ 15 h 3141"/>
                <a:gd name="T36" fmla="*/ 8 w 2570"/>
                <a:gd name="T37" fmla="*/ 15 h 3141"/>
                <a:gd name="T38" fmla="*/ 8 w 2570"/>
                <a:gd name="T39" fmla="*/ 18 h 3141"/>
                <a:gd name="T40" fmla="*/ 12 w 2570"/>
                <a:gd name="T41" fmla="*/ 18 h 3141"/>
                <a:gd name="T42" fmla="*/ 12 w 2570"/>
                <a:gd name="T43" fmla="*/ 15 h 3141"/>
                <a:gd name="T44" fmla="*/ 14 w 2570"/>
                <a:gd name="T45" fmla="*/ 15 h 3141"/>
                <a:gd name="T46" fmla="*/ 15 w 2570"/>
                <a:gd name="T47" fmla="*/ 11 h 3141"/>
                <a:gd name="T48" fmla="*/ 12 w 2570"/>
                <a:gd name="T49" fmla="*/ 11 h 3141"/>
                <a:gd name="T50" fmla="*/ 12 w 2570"/>
                <a:gd name="T51" fmla="*/ 8 h 3141"/>
                <a:gd name="T52" fmla="*/ 8 w 2570"/>
                <a:gd name="T53" fmla="*/ 8 h 3141"/>
                <a:gd name="T54" fmla="*/ 8 w 2570"/>
                <a:gd name="T55" fmla="*/ 11 h 3141"/>
                <a:gd name="T56" fmla="*/ 4 w 2570"/>
                <a:gd name="T57" fmla="*/ 11 h 3141"/>
                <a:gd name="T58" fmla="*/ 4 w 2570"/>
                <a:gd name="T59" fmla="*/ 11 h 3141"/>
                <a:gd name="T60" fmla="*/ 5 w 2570"/>
                <a:gd name="T61" fmla="*/ 11 h 3141"/>
                <a:gd name="T62" fmla="*/ 5 w 2570"/>
                <a:gd name="T63" fmla="*/ 10 h 3141"/>
                <a:gd name="T64" fmla="*/ 5 w 2570"/>
                <a:gd name="T65" fmla="*/ 10 h 3141"/>
                <a:gd name="T66" fmla="*/ 6 w 2570"/>
                <a:gd name="T67" fmla="*/ 9 h 3141"/>
                <a:gd name="T68" fmla="*/ 6 w 2570"/>
                <a:gd name="T69" fmla="*/ 8 h 3141"/>
                <a:gd name="T70" fmla="*/ 7 w 2570"/>
                <a:gd name="T71" fmla="*/ 7 h 3141"/>
                <a:gd name="T72" fmla="*/ 8 w 2570"/>
                <a:gd name="T73" fmla="*/ 6 h 3141"/>
                <a:gd name="T74" fmla="*/ 8 w 2570"/>
                <a:gd name="T75" fmla="*/ 5 h 3141"/>
                <a:gd name="T76" fmla="*/ 9 w 2570"/>
                <a:gd name="T77" fmla="*/ 4 h 3141"/>
                <a:gd name="T78" fmla="*/ 9 w 2570"/>
                <a:gd name="T79" fmla="*/ 3 h 3141"/>
                <a:gd name="T80" fmla="*/ 10 w 2570"/>
                <a:gd name="T81" fmla="*/ 2 h 3141"/>
                <a:gd name="T82" fmla="*/ 10 w 2570"/>
                <a:gd name="T83" fmla="*/ 2 h 3141"/>
                <a:gd name="T84" fmla="*/ 11 w 2570"/>
                <a:gd name="T85" fmla="*/ 1 h 3141"/>
                <a:gd name="T86" fmla="*/ 11 w 2570"/>
                <a:gd name="T87" fmla="*/ 0 h 3141"/>
                <a:gd name="T88" fmla="*/ 11 w 2570"/>
                <a:gd name="T89" fmla="*/ 0 h 3141"/>
                <a:gd name="T90" fmla="*/ 7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6806" r:id="rId1"/>
    <p:sldLayoutId id="2147486807" r:id="rId2"/>
    <p:sldLayoutId id="2147486808" r:id="rId3"/>
    <p:sldLayoutId id="2147486809" r:id="rId4"/>
    <p:sldLayoutId id="2147486810" r:id="rId5"/>
    <p:sldLayoutId id="2147486811" r:id="rId6"/>
    <p:sldLayoutId id="2147486812" r:id="rId7"/>
    <p:sldLayoutId id="2147486813" r:id="rId8"/>
    <p:sldLayoutId id="2147486814" r:id="rId9"/>
    <p:sldLayoutId id="2147486815" r:id="rId10"/>
    <p:sldLayoutId id="2147486816" r:id="rId11"/>
    <p:sldLayoutId id="2147486817" r:id="rId12"/>
    <p:sldLayoutId id="2147486818" r:id="rId13"/>
    <p:sldLayoutId id="2147486819" r:id="rId14"/>
    <p:sldLayoutId id="2147486820" r:id="rId15"/>
    <p:sldLayoutId id="2147486821" r:id="rId16"/>
    <p:sldLayoutId id="2147486822" r:id="rId17"/>
    <p:sldLayoutId id="2147486823" r:id="rId18"/>
    <p:sldLayoutId id="2147486824" r:id="rId19"/>
    <p:sldLayoutId id="2147486825" r:id="rId20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</a:defRPr>
      </a:lvl2pPr>
      <a:lvl3pPr marL="301625" indent="-152400" algn="l" defTabSz="912813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3pPr>
      <a:lvl4pPr marL="441325" indent="-138113" algn="l" defTabSz="912813" rtl="0" eaLnBrk="0" fontAlgn="base" hangingPunct="0">
        <a:spcBef>
          <a:spcPct val="0"/>
        </a:spcBef>
        <a:spcAft>
          <a:spcPct val="0"/>
        </a:spcAft>
        <a:buSzPct val="89000"/>
        <a:buChar char="•"/>
        <a:defRPr sz="1600">
          <a:solidFill>
            <a:schemeClr val="tx1"/>
          </a:solidFill>
          <a:latin typeface="+mn-lt"/>
        </a:defRPr>
      </a:lvl4pPr>
      <a:lvl5pPr marL="593725" indent="-150813" algn="l" defTabSz="912813" rtl="0" eaLnBrk="0" fontAlgn="base" hangingPunct="0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5pPr>
      <a:lvl6pPr marL="10509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6pPr>
      <a:lvl7pPr marL="15081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7pPr>
      <a:lvl8pPr marL="19653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8pPr>
      <a:lvl9pPr marL="24225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208" name="Rectangle 24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0" y="0"/>
            <a:ext cx="9144000" cy="765175"/>
          </a:xfrm>
          <a:prstGeom prst="rect">
            <a:avLst/>
          </a:prstGeom>
          <a:solidFill>
            <a:srgbClr val="D4E1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ru-RU" sz="1800" b="1" dirty="0">
              <a:solidFill>
                <a:srgbClr val="000000"/>
              </a:solidFill>
              <a:cs typeface="+mn-cs"/>
            </a:endParaRPr>
          </a:p>
        </p:txBody>
      </p:sp>
      <p:sp>
        <p:nvSpPr>
          <p:cNvPr id="1394" name="Rectangle 4"/>
          <p:cNvSpPr>
            <a:spLocks noGrp="1" noChangeArrowheads="1"/>
          </p:cNvSpPr>
          <p:nvPr>
            <p:ph type="title"/>
            <p:custDataLst>
              <p:tags r:id="rId24"/>
            </p:custDataLst>
          </p:nvPr>
        </p:nvSpPr>
        <p:spPr bwMode="auto">
          <a:xfrm>
            <a:off x="176213" y="139700"/>
            <a:ext cx="7215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  <a:r>
              <a:rPr lang="ru-RU" smtClean="0"/>
              <a:t/>
            </a:r>
            <a:br>
              <a:rPr lang="ru-RU" smtClean="0"/>
            </a:br>
            <a:endParaRPr lang="en-US" smtClean="0"/>
          </a:p>
        </p:txBody>
      </p:sp>
      <p:sp>
        <p:nvSpPr>
          <p:cNvPr id="1395" name="Rectangle 5"/>
          <p:cNvSpPr>
            <a:spLocks noGrp="1" noChangeArrowheads="1"/>
          </p:cNvSpPr>
          <p:nvPr>
            <p:ph type="body" idx="1"/>
            <p:custDataLst>
              <p:tags r:id="rId25"/>
            </p:custDataLst>
          </p:nvPr>
        </p:nvSpPr>
        <p:spPr bwMode="auto">
          <a:xfrm>
            <a:off x="176213" y="1298575"/>
            <a:ext cx="8763000" cy="123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grpSp>
        <p:nvGrpSpPr>
          <p:cNvPr id="1396" name="McK Slide Elements"/>
          <p:cNvGrpSpPr>
            <a:grpSpLocks/>
          </p:cNvGrpSpPr>
          <p:nvPr>
            <p:custDataLst>
              <p:tags r:id="rId26"/>
            </p:custDataLst>
          </p:nvPr>
        </p:nvGrpSpPr>
        <p:grpSpPr bwMode="auto">
          <a:xfrm>
            <a:off x="125413" y="542925"/>
            <a:ext cx="8793162" cy="6292850"/>
            <a:chOff x="77" y="335"/>
            <a:chExt cx="5429" cy="3885"/>
          </a:xfrm>
        </p:grpSpPr>
        <p:sp>
          <p:nvSpPr>
            <p:cNvPr id="733191" name="McK Measure" hidden="1"/>
            <p:cNvSpPr txBox="1">
              <a:spLocks noChangeArrowheads="1"/>
            </p:cNvSpPr>
            <p:nvPr userDrawn="1"/>
          </p:nvSpPr>
          <p:spPr bwMode="auto">
            <a:xfrm>
              <a:off x="77" y="335"/>
              <a:ext cx="5429" cy="1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US" sz="1600" dirty="0">
                  <a:solidFill>
                    <a:srgbClr val="000000"/>
                  </a:solidFill>
                  <a:cs typeface="+mn-cs"/>
                </a:rPr>
                <a:t>Unit of measure</a:t>
              </a:r>
            </a:p>
          </p:txBody>
        </p:sp>
        <p:sp>
          <p:nvSpPr>
            <p:cNvPr id="733192" name="McK Footnote" hidden="1"/>
            <p:cNvSpPr txBox="1">
              <a:spLocks noChangeArrowheads="1"/>
            </p:cNvSpPr>
            <p:nvPr userDrawn="1"/>
          </p:nvSpPr>
          <p:spPr bwMode="auto">
            <a:xfrm>
              <a:off x="79" y="3969"/>
              <a:ext cx="5145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marL="585788" indent="-585788" defTabSz="912813"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	*	Footnote</a:t>
              </a:r>
            </a:p>
            <a:p>
              <a:pPr marL="585788" indent="-585788" defTabSz="912813">
                <a:spcBef>
                  <a:spcPct val="20000"/>
                </a:spcBef>
                <a:tabLst>
                  <a:tab pos="544513" algn="r"/>
                </a:tabLst>
                <a:defRPr/>
              </a:pPr>
              <a:r>
                <a:rPr lang="en-US" sz="1200" dirty="0">
                  <a:solidFill>
                    <a:srgbClr val="000000"/>
                  </a:solidFill>
                  <a:cs typeface="+mn-cs"/>
                </a:rPr>
                <a:t>Source:		Source</a:t>
              </a:r>
            </a:p>
          </p:txBody>
        </p:sp>
      </p:grpSp>
      <p:sp>
        <p:nvSpPr>
          <p:cNvPr id="733193" name="Working Draft" hidden="1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 rot="5400000">
            <a:off x="8209757" y="2745581"/>
            <a:ext cx="172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Working Draft - Last Modified 12/02/2007 19:18:10</a:t>
            </a:r>
          </a:p>
        </p:txBody>
      </p:sp>
      <p:sp>
        <p:nvSpPr>
          <p:cNvPr id="733194" name="Printed" hidden="1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 rot="5400000">
            <a:off x="8585995" y="4291806"/>
            <a:ext cx="976312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sz="600" dirty="0">
                <a:solidFill>
                  <a:srgbClr val="000000"/>
                </a:solidFill>
                <a:cs typeface="+mn-cs"/>
              </a:rPr>
              <a:t>Printed 05/02/2007 13:58:51</a:t>
            </a:r>
          </a:p>
        </p:txBody>
      </p:sp>
      <p:graphicFrame>
        <p:nvGraphicFramePr>
          <p:cNvPr id="1391" name="AutoShape 367"/>
          <p:cNvGraphicFramePr>
            <a:graphicFrameLocks/>
          </p:cNvGraphicFramePr>
          <p:nvPr>
            <p:custDataLst>
              <p:tags r:id="rId29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7" name="think-cell Slide" r:id="rId31" imgW="0" imgH="0" progId="TCLayout.ActiveDocument.1">
                  <p:embed/>
                </p:oleObj>
              </mc:Choice>
              <mc:Fallback>
                <p:oleObj name="think-cell Slide" r:id="rId31" imgW="0" imgH="0" progId="TCLayout.ActiveDocument.1">
                  <p:embed/>
                  <p:pic>
                    <p:nvPicPr>
                      <p:cNvPr id="0" name="AutoShape 293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399" name="Group 21"/>
          <p:cNvGrpSpPr>
            <a:grpSpLocks/>
          </p:cNvGrpSpPr>
          <p:nvPr>
            <p:custDataLst>
              <p:tags r:id="rId30"/>
            </p:custDataLst>
          </p:nvPr>
        </p:nvGrpSpPr>
        <p:grpSpPr bwMode="auto">
          <a:xfrm>
            <a:off x="6877050" y="549275"/>
            <a:ext cx="2101850" cy="574675"/>
            <a:chOff x="4105" y="361"/>
            <a:chExt cx="1324" cy="362"/>
          </a:xfrm>
        </p:grpSpPr>
        <p:sp>
          <p:nvSpPr>
            <p:cNvPr id="11286" name="AutoShape 22"/>
            <p:cNvSpPr>
              <a:spLocks noChangeAspect="1" noChangeArrowheads="1" noTextEdit="1"/>
            </p:cNvSpPr>
            <p:nvPr userDrawn="1"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287" name="Freeform 23"/>
            <p:cNvSpPr>
              <a:spLocks noEditPoints="1"/>
            </p:cNvSpPr>
            <p:nvPr userDrawn="1"/>
          </p:nvSpPr>
          <p:spPr bwMode="auto">
            <a:xfrm>
              <a:off x="4492" y="482"/>
              <a:ext cx="171" cy="241"/>
            </a:xfrm>
            <a:custGeom>
              <a:avLst/>
              <a:gdLst/>
              <a:ahLst/>
              <a:cxnLst>
                <a:cxn ang="0">
                  <a:pos x="1189" y="1819"/>
                </a:cxn>
                <a:cxn ang="0">
                  <a:pos x="1270" y="1842"/>
                </a:cxn>
                <a:cxn ang="0">
                  <a:pos x="1343" y="1890"/>
                </a:cxn>
                <a:cxn ang="0">
                  <a:pos x="1392" y="1956"/>
                </a:cxn>
                <a:cxn ang="0">
                  <a:pos x="1426" y="2042"/>
                </a:cxn>
                <a:cxn ang="0">
                  <a:pos x="1441" y="2140"/>
                </a:cxn>
                <a:cxn ang="0">
                  <a:pos x="1437" y="2228"/>
                </a:cxn>
                <a:cxn ang="0">
                  <a:pos x="1417" y="2308"/>
                </a:cxn>
                <a:cxn ang="0">
                  <a:pos x="1384" y="2382"/>
                </a:cxn>
                <a:cxn ang="0">
                  <a:pos x="1323" y="2459"/>
                </a:cxn>
                <a:cxn ang="0">
                  <a:pos x="1243" y="2511"/>
                </a:cxn>
                <a:cxn ang="0">
                  <a:pos x="1149" y="2533"/>
                </a:cxn>
                <a:cxn ang="0">
                  <a:pos x="706" y="1813"/>
                </a:cxn>
                <a:cxn ang="0">
                  <a:pos x="1075" y="618"/>
                </a:cxn>
                <a:cxn ang="0">
                  <a:pos x="1201" y="640"/>
                </a:cxn>
                <a:cxn ang="0">
                  <a:pos x="1278" y="678"/>
                </a:cxn>
                <a:cxn ang="0">
                  <a:pos x="1338" y="749"/>
                </a:cxn>
                <a:cxn ang="0">
                  <a:pos x="1370" y="845"/>
                </a:cxn>
                <a:cxn ang="0">
                  <a:pos x="1374" y="942"/>
                </a:cxn>
                <a:cxn ang="0">
                  <a:pos x="1360" y="1018"/>
                </a:cxn>
                <a:cxn ang="0">
                  <a:pos x="1333" y="1085"/>
                </a:cxn>
                <a:cxn ang="0">
                  <a:pos x="1289" y="1141"/>
                </a:cxn>
                <a:cxn ang="0">
                  <a:pos x="1218" y="1188"/>
                </a:cxn>
                <a:cxn ang="0">
                  <a:pos x="1140" y="1207"/>
                </a:cxn>
                <a:cxn ang="0">
                  <a:pos x="698" y="616"/>
                </a:cxn>
                <a:cxn ang="0">
                  <a:pos x="1260" y="3132"/>
                </a:cxn>
                <a:cxn ang="0">
                  <a:pos x="1519" y="3107"/>
                </a:cxn>
                <a:cxn ang="0">
                  <a:pos x="1744" y="3033"/>
                </a:cxn>
                <a:cxn ang="0">
                  <a:pos x="1930" y="2916"/>
                </a:cxn>
                <a:cxn ang="0">
                  <a:pos x="2074" y="2758"/>
                </a:cxn>
                <a:cxn ang="0">
                  <a:pos x="2172" y="2563"/>
                </a:cxn>
                <a:cxn ang="0">
                  <a:pos x="2221" y="2335"/>
                </a:cxn>
                <a:cxn ang="0">
                  <a:pos x="2219" y="2113"/>
                </a:cxn>
                <a:cxn ang="0">
                  <a:pos x="2199" y="2001"/>
                </a:cxn>
                <a:cxn ang="0">
                  <a:pos x="2166" y="1898"/>
                </a:cxn>
                <a:cxn ang="0">
                  <a:pos x="2118" y="1804"/>
                </a:cxn>
                <a:cxn ang="0">
                  <a:pos x="2056" y="1716"/>
                </a:cxn>
                <a:cxn ang="0">
                  <a:pos x="1978" y="1634"/>
                </a:cxn>
                <a:cxn ang="0">
                  <a:pos x="1859" y="1542"/>
                </a:cxn>
                <a:cxn ang="0">
                  <a:pos x="1710" y="1467"/>
                </a:cxn>
                <a:cxn ang="0">
                  <a:pos x="1825" y="1400"/>
                </a:cxn>
                <a:cxn ang="0">
                  <a:pos x="1939" y="1297"/>
                </a:cxn>
                <a:cxn ang="0">
                  <a:pos x="2037" y="1145"/>
                </a:cxn>
                <a:cxn ang="0">
                  <a:pos x="2094" y="966"/>
                </a:cxn>
                <a:cxn ang="0">
                  <a:pos x="2107" y="765"/>
                </a:cxn>
                <a:cxn ang="0">
                  <a:pos x="2071" y="565"/>
                </a:cxn>
                <a:cxn ang="0">
                  <a:pos x="1986" y="389"/>
                </a:cxn>
                <a:cxn ang="0">
                  <a:pos x="1850" y="229"/>
                </a:cxn>
                <a:cxn ang="0">
                  <a:pos x="1747" y="150"/>
                </a:cxn>
                <a:cxn ang="0">
                  <a:pos x="1640" y="91"/>
                </a:cxn>
                <a:cxn ang="0">
                  <a:pos x="1525" y="49"/>
                </a:cxn>
                <a:cxn ang="0">
                  <a:pos x="1402" y="21"/>
                </a:cxn>
                <a:cxn ang="0">
                  <a:pos x="1129" y="0"/>
                </a:cxn>
              </a:cxnLst>
              <a:rect l="0" t="0" r="r" b="b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288" name="Freeform 24"/>
            <p:cNvSpPr>
              <a:spLocks/>
            </p:cNvSpPr>
            <p:nvPr userDrawn="1"/>
          </p:nvSpPr>
          <p:spPr bwMode="auto">
            <a:xfrm>
              <a:off x="4666" y="482"/>
              <a:ext cx="196" cy="241"/>
            </a:xfrm>
            <a:custGeom>
              <a:avLst/>
              <a:gdLst/>
              <a:ahLst/>
              <a:cxnLst>
                <a:cxn ang="0">
                  <a:pos x="2484" y="0"/>
                </a:cxn>
                <a:cxn ang="0">
                  <a:pos x="0" y="0"/>
                </a:cxn>
                <a:cxn ang="0">
                  <a:pos x="0" y="601"/>
                </a:cxn>
                <a:cxn ang="0">
                  <a:pos x="8" y="601"/>
                </a:cxn>
                <a:cxn ang="0">
                  <a:pos x="33" y="601"/>
                </a:cxn>
                <a:cxn ang="0">
                  <a:pos x="73" y="601"/>
                </a:cxn>
                <a:cxn ang="0">
                  <a:pos x="124" y="601"/>
                </a:cxn>
                <a:cxn ang="0">
                  <a:pos x="186" y="602"/>
                </a:cxn>
                <a:cxn ang="0">
                  <a:pos x="253" y="602"/>
                </a:cxn>
                <a:cxn ang="0">
                  <a:pos x="328" y="602"/>
                </a:cxn>
                <a:cxn ang="0">
                  <a:pos x="405" y="602"/>
                </a:cxn>
                <a:cxn ang="0">
                  <a:pos x="484" y="602"/>
                </a:cxn>
                <a:cxn ang="0">
                  <a:pos x="561" y="602"/>
                </a:cxn>
                <a:cxn ang="0">
                  <a:pos x="634" y="602"/>
                </a:cxn>
                <a:cxn ang="0">
                  <a:pos x="703" y="602"/>
                </a:cxn>
                <a:cxn ang="0">
                  <a:pos x="763" y="602"/>
                </a:cxn>
                <a:cxn ang="0">
                  <a:pos x="814" y="603"/>
                </a:cxn>
                <a:cxn ang="0">
                  <a:pos x="853" y="603"/>
                </a:cxn>
                <a:cxn ang="0">
                  <a:pos x="877" y="603"/>
                </a:cxn>
                <a:cxn ang="0">
                  <a:pos x="877" y="3138"/>
                </a:cxn>
                <a:cxn ang="0">
                  <a:pos x="1583" y="3138"/>
                </a:cxn>
                <a:cxn ang="0">
                  <a:pos x="1583" y="602"/>
                </a:cxn>
                <a:cxn ang="0">
                  <a:pos x="1606" y="602"/>
                </a:cxn>
                <a:cxn ang="0">
                  <a:pos x="1640" y="602"/>
                </a:cxn>
                <a:cxn ang="0">
                  <a:pos x="1685" y="602"/>
                </a:cxn>
                <a:cxn ang="0">
                  <a:pos x="1739" y="602"/>
                </a:cxn>
                <a:cxn ang="0">
                  <a:pos x="1799" y="602"/>
                </a:cxn>
                <a:cxn ang="0">
                  <a:pos x="1864" y="602"/>
                </a:cxn>
                <a:cxn ang="0">
                  <a:pos x="1930" y="602"/>
                </a:cxn>
                <a:cxn ang="0">
                  <a:pos x="1999" y="602"/>
                </a:cxn>
                <a:cxn ang="0">
                  <a:pos x="2066" y="602"/>
                </a:cxn>
                <a:cxn ang="0">
                  <a:pos x="2131" y="602"/>
                </a:cxn>
                <a:cxn ang="0">
                  <a:pos x="2190" y="602"/>
                </a:cxn>
                <a:cxn ang="0">
                  <a:pos x="2244" y="602"/>
                </a:cxn>
                <a:cxn ang="0">
                  <a:pos x="2288" y="602"/>
                </a:cxn>
                <a:cxn ang="0">
                  <a:pos x="2322" y="602"/>
                </a:cxn>
                <a:cxn ang="0">
                  <a:pos x="2344" y="602"/>
                </a:cxn>
                <a:cxn ang="0">
                  <a:pos x="2351" y="602"/>
                </a:cxn>
                <a:cxn ang="0">
                  <a:pos x="2554" y="0"/>
                </a:cxn>
                <a:cxn ang="0">
                  <a:pos x="2484" y="0"/>
                </a:cxn>
              </a:cxnLst>
              <a:rect l="0" t="0" r="r" b="b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289" name="Freeform 25"/>
            <p:cNvSpPr>
              <a:spLocks noEditPoints="1"/>
            </p:cNvSpPr>
            <p:nvPr userDrawn="1"/>
          </p:nvSpPr>
          <p:spPr bwMode="auto">
            <a:xfrm>
              <a:off x="4876" y="481"/>
              <a:ext cx="172" cy="241"/>
            </a:xfrm>
            <a:custGeom>
              <a:avLst/>
              <a:gdLst/>
              <a:ahLst/>
              <a:cxnLst>
                <a:cxn ang="0">
                  <a:pos x="1094" y="1783"/>
                </a:cxn>
                <a:cxn ang="0">
                  <a:pos x="1147" y="1789"/>
                </a:cxn>
                <a:cxn ang="0">
                  <a:pos x="1198" y="1799"/>
                </a:cxn>
                <a:cxn ang="0">
                  <a:pos x="1244" y="1813"/>
                </a:cxn>
                <a:cxn ang="0">
                  <a:pos x="1285" y="1833"/>
                </a:cxn>
                <a:cxn ang="0">
                  <a:pos x="1325" y="1860"/>
                </a:cxn>
                <a:cxn ang="0">
                  <a:pos x="1368" y="1902"/>
                </a:cxn>
                <a:cxn ang="0">
                  <a:pos x="1401" y="1952"/>
                </a:cxn>
                <a:cxn ang="0">
                  <a:pos x="1426" y="2011"/>
                </a:cxn>
                <a:cxn ang="0">
                  <a:pos x="1440" y="2077"/>
                </a:cxn>
                <a:cxn ang="0">
                  <a:pos x="1444" y="2152"/>
                </a:cxn>
                <a:cxn ang="0">
                  <a:pos x="1440" y="2228"/>
                </a:cxn>
                <a:cxn ang="0">
                  <a:pos x="1429" y="2290"/>
                </a:cxn>
                <a:cxn ang="0">
                  <a:pos x="1413" y="2338"/>
                </a:cxn>
                <a:cxn ang="0">
                  <a:pos x="1394" y="2376"/>
                </a:cxn>
                <a:cxn ang="0">
                  <a:pos x="1356" y="2427"/>
                </a:cxn>
                <a:cxn ang="0">
                  <a:pos x="1315" y="2465"/>
                </a:cxn>
                <a:cxn ang="0">
                  <a:pos x="1267" y="2494"/>
                </a:cxn>
                <a:cxn ang="0">
                  <a:pos x="1212" y="2515"/>
                </a:cxn>
                <a:cxn ang="0">
                  <a:pos x="1150" y="2527"/>
                </a:cxn>
                <a:cxn ang="0">
                  <a:pos x="1079" y="2531"/>
                </a:cxn>
                <a:cxn ang="0">
                  <a:pos x="1057" y="1782"/>
                </a:cxn>
                <a:cxn ang="0">
                  <a:pos x="0" y="3136"/>
                </a:cxn>
                <a:cxn ang="0">
                  <a:pos x="1269" y="3133"/>
                </a:cxn>
                <a:cxn ang="0">
                  <a:pos x="1412" y="3118"/>
                </a:cxn>
                <a:cxn ang="0">
                  <a:pos x="1548" y="3089"/>
                </a:cxn>
                <a:cxn ang="0">
                  <a:pos x="1673" y="3047"/>
                </a:cxn>
                <a:cxn ang="0">
                  <a:pos x="1786" y="2994"/>
                </a:cxn>
                <a:cxn ang="0">
                  <a:pos x="1885" y="2930"/>
                </a:cxn>
                <a:cxn ang="0">
                  <a:pos x="1952" y="2874"/>
                </a:cxn>
                <a:cxn ang="0">
                  <a:pos x="2002" y="2824"/>
                </a:cxn>
                <a:cxn ang="0">
                  <a:pos x="2049" y="2766"/>
                </a:cxn>
                <a:cxn ang="0">
                  <a:pos x="2094" y="2700"/>
                </a:cxn>
                <a:cxn ang="0">
                  <a:pos x="2134" y="2626"/>
                </a:cxn>
                <a:cxn ang="0">
                  <a:pos x="2169" y="2543"/>
                </a:cxn>
                <a:cxn ang="0">
                  <a:pos x="2197" y="2449"/>
                </a:cxn>
                <a:cxn ang="0">
                  <a:pos x="2218" y="2347"/>
                </a:cxn>
                <a:cxn ang="0">
                  <a:pos x="2230" y="2234"/>
                </a:cxn>
                <a:cxn ang="0">
                  <a:pos x="2232" y="2113"/>
                </a:cxn>
                <a:cxn ang="0">
                  <a:pos x="2223" y="2004"/>
                </a:cxn>
                <a:cxn ang="0">
                  <a:pos x="2207" y="1904"/>
                </a:cxn>
                <a:cxn ang="0">
                  <a:pos x="2182" y="1813"/>
                </a:cxn>
                <a:cxn ang="0">
                  <a:pos x="2152" y="1733"/>
                </a:cxn>
                <a:cxn ang="0">
                  <a:pos x="2118" y="1660"/>
                </a:cxn>
                <a:cxn ang="0">
                  <a:pos x="2079" y="1597"/>
                </a:cxn>
                <a:cxn ang="0">
                  <a:pos x="2040" y="1541"/>
                </a:cxn>
                <a:cxn ang="0">
                  <a:pos x="1986" y="1478"/>
                </a:cxn>
                <a:cxn ang="0">
                  <a:pos x="1913" y="1410"/>
                </a:cxn>
                <a:cxn ang="0">
                  <a:pos x="1829" y="1351"/>
                </a:cxn>
                <a:cxn ang="0">
                  <a:pos x="1721" y="1294"/>
                </a:cxn>
                <a:cxn ang="0">
                  <a:pos x="1609" y="1251"/>
                </a:cxn>
                <a:cxn ang="0">
                  <a:pos x="1532" y="1229"/>
                </a:cxn>
                <a:cxn ang="0">
                  <a:pos x="1447" y="1211"/>
                </a:cxn>
                <a:cxn ang="0">
                  <a:pos x="1355" y="1197"/>
                </a:cxn>
                <a:cxn ang="0">
                  <a:pos x="1254" y="1187"/>
                </a:cxn>
                <a:cxn ang="0">
                  <a:pos x="1145" y="1185"/>
                </a:cxn>
                <a:cxn ang="0">
                  <a:pos x="1889" y="603"/>
                </a:cxn>
              </a:cxnLst>
              <a:rect l="0" t="0" r="r" b="b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290" name="Freeform 26"/>
            <p:cNvSpPr>
              <a:spLocks/>
            </p:cNvSpPr>
            <p:nvPr userDrawn="1"/>
          </p:nvSpPr>
          <p:spPr bwMode="auto">
            <a:xfrm>
              <a:off x="4105" y="361"/>
              <a:ext cx="296" cy="241"/>
            </a:xfrm>
            <a:custGeom>
              <a:avLst/>
              <a:gdLst/>
              <a:ahLst/>
              <a:cxnLst>
                <a:cxn ang="0">
                  <a:pos x="536" y="1605"/>
                </a:cxn>
                <a:cxn ang="0">
                  <a:pos x="593" y="1754"/>
                </a:cxn>
                <a:cxn ang="0">
                  <a:pos x="648" y="1867"/>
                </a:cxn>
                <a:cxn ang="0">
                  <a:pos x="2800" y="1920"/>
                </a:cxn>
                <a:cxn ang="0">
                  <a:pos x="2895" y="2006"/>
                </a:cxn>
                <a:cxn ang="0">
                  <a:pos x="3045" y="2172"/>
                </a:cxn>
                <a:cxn ang="0">
                  <a:pos x="3143" y="2303"/>
                </a:cxn>
                <a:cxn ang="0">
                  <a:pos x="3241" y="2459"/>
                </a:cxn>
                <a:cxn ang="0">
                  <a:pos x="3333" y="2637"/>
                </a:cxn>
                <a:cxn ang="0">
                  <a:pos x="1167" y="2787"/>
                </a:cxn>
                <a:cxn ang="0">
                  <a:pos x="1028" y="2664"/>
                </a:cxn>
                <a:cxn ang="0">
                  <a:pos x="898" y="2532"/>
                </a:cxn>
                <a:cxn ang="0">
                  <a:pos x="778" y="2391"/>
                </a:cxn>
                <a:cxn ang="0">
                  <a:pos x="669" y="2241"/>
                </a:cxn>
                <a:cxn ang="0">
                  <a:pos x="570" y="2083"/>
                </a:cxn>
                <a:cxn ang="0">
                  <a:pos x="483" y="1918"/>
                </a:cxn>
                <a:cxn ang="0">
                  <a:pos x="408" y="1745"/>
                </a:cxn>
                <a:cxn ang="0">
                  <a:pos x="345" y="1568"/>
                </a:cxn>
                <a:cxn ang="0">
                  <a:pos x="375" y="1479"/>
                </a:cxn>
                <a:cxn ang="0">
                  <a:pos x="409" y="1393"/>
                </a:cxn>
                <a:cxn ang="0">
                  <a:pos x="3009" y="1311"/>
                </a:cxn>
                <a:cxn ang="0">
                  <a:pos x="3140" y="1196"/>
                </a:cxn>
                <a:cxn ang="0">
                  <a:pos x="3280" y="1055"/>
                </a:cxn>
                <a:cxn ang="0">
                  <a:pos x="610" y="1001"/>
                </a:cxn>
                <a:cxn ang="0">
                  <a:pos x="668" y="914"/>
                </a:cxn>
                <a:cxn ang="0">
                  <a:pos x="3445" y="852"/>
                </a:cxn>
                <a:cxn ang="0">
                  <a:pos x="3531" y="722"/>
                </a:cxn>
                <a:cxn ang="0">
                  <a:pos x="3641" y="534"/>
                </a:cxn>
                <a:cxn ang="0">
                  <a:pos x="1048" y="477"/>
                </a:cxn>
                <a:cxn ang="0">
                  <a:pos x="1148" y="390"/>
                </a:cxn>
                <a:cxn ang="0">
                  <a:pos x="3754" y="286"/>
                </a:cxn>
                <a:cxn ang="0">
                  <a:pos x="3829" y="67"/>
                </a:cxn>
                <a:cxn ang="0">
                  <a:pos x="1099" y="0"/>
                </a:cxn>
                <a:cxn ang="0">
                  <a:pos x="909" y="149"/>
                </a:cxn>
                <a:cxn ang="0">
                  <a:pos x="732" y="312"/>
                </a:cxn>
                <a:cxn ang="0">
                  <a:pos x="568" y="490"/>
                </a:cxn>
                <a:cxn ang="0">
                  <a:pos x="421" y="682"/>
                </a:cxn>
                <a:cxn ang="0">
                  <a:pos x="288" y="887"/>
                </a:cxn>
                <a:cxn ang="0">
                  <a:pos x="173" y="1103"/>
                </a:cxn>
                <a:cxn ang="0">
                  <a:pos x="77" y="1331"/>
                </a:cxn>
                <a:cxn ang="0">
                  <a:pos x="0" y="1568"/>
                </a:cxn>
                <a:cxn ang="0">
                  <a:pos x="76" y="1802"/>
                </a:cxn>
                <a:cxn ang="0">
                  <a:pos x="172" y="2028"/>
                </a:cxn>
                <a:cxn ang="0">
                  <a:pos x="286" y="2244"/>
                </a:cxn>
                <a:cxn ang="0">
                  <a:pos x="417" y="2449"/>
                </a:cxn>
                <a:cxn ang="0">
                  <a:pos x="565" y="2641"/>
                </a:cxn>
                <a:cxn ang="0">
                  <a:pos x="728" y="2821"/>
                </a:cxn>
                <a:cxn ang="0">
                  <a:pos x="907" y="2985"/>
                </a:cxn>
                <a:cxn ang="0">
                  <a:pos x="1098" y="3135"/>
                </a:cxn>
                <a:cxn ang="0">
                  <a:pos x="3830" y="3053"/>
                </a:cxn>
                <a:cxn ang="0">
                  <a:pos x="3791" y="2878"/>
                </a:cxn>
                <a:cxn ang="0">
                  <a:pos x="3726" y="2682"/>
                </a:cxn>
                <a:cxn ang="0">
                  <a:pos x="3623" y="2449"/>
                </a:cxn>
                <a:cxn ang="0">
                  <a:pos x="3471" y="2189"/>
                </a:cxn>
                <a:cxn ang="0">
                  <a:pos x="3261" y="1916"/>
                </a:cxn>
                <a:cxn ang="0">
                  <a:pos x="2983" y="1637"/>
                </a:cxn>
              </a:cxnLst>
              <a:rect l="0" t="0" r="r" b="b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291" name="Freeform 27"/>
            <p:cNvSpPr>
              <a:spLocks/>
            </p:cNvSpPr>
            <p:nvPr userDrawn="1"/>
          </p:nvSpPr>
          <p:spPr bwMode="auto">
            <a:xfrm>
              <a:off x="5068" y="476"/>
              <a:ext cx="160" cy="246"/>
            </a:xfrm>
            <a:custGeom>
              <a:avLst/>
              <a:gdLst/>
              <a:ahLst/>
              <a:cxnLst>
                <a:cxn ang="0">
                  <a:pos x="198" y="323"/>
                </a:cxn>
                <a:cxn ang="0">
                  <a:pos x="198" y="840"/>
                </a:cxn>
                <a:cxn ang="0">
                  <a:pos x="284" y="845"/>
                </a:cxn>
                <a:cxn ang="0">
                  <a:pos x="496" y="735"/>
                </a:cxn>
                <a:cxn ang="0">
                  <a:pos x="755" y="640"/>
                </a:cxn>
                <a:cxn ang="0">
                  <a:pos x="898" y="609"/>
                </a:cxn>
                <a:cxn ang="0">
                  <a:pos x="1029" y="600"/>
                </a:cxn>
                <a:cxn ang="0">
                  <a:pos x="1137" y="616"/>
                </a:cxn>
                <a:cxn ang="0">
                  <a:pos x="1232" y="656"/>
                </a:cxn>
                <a:cxn ang="0">
                  <a:pos x="1309" y="717"/>
                </a:cxn>
                <a:cxn ang="0">
                  <a:pos x="1357" y="781"/>
                </a:cxn>
                <a:cxn ang="0">
                  <a:pos x="1386" y="854"/>
                </a:cxn>
                <a:cxn ang="0">
                  <a:pos x="1397" y="934"/>
                </a:cxn>
                <a:cxn ang="0">
                  <a:pos x="1383" y="1059"/>
                </a:cxn>
                <a:cxn ang="0">
                  <a:pos x="1343" y="1167"/>
                </a:cxn>
                <a:cxn ang="0">
                  <a:pos x="1282" y="1260"/>
                </a:cxn>
                <a:cxn ang="0">
                  <a:pos x="1201" y="1341"/>
                </a:cxn>
                <a:cxn ang="0">
                  <a:pos x="1001" y="1486"/>
                </a:cxn>
                <a:cxn ang="0">
                  <a:pos x="746" y="1648"/>
                </a:cxn>
                <a:cxn ang="0">
                  <a:pos x="515" y="1824"/>
                </a:cxn>
                <a:cxn ang="0">
                  <a:pos x="322" y="2018"/>
                </a:cxn>
                <a:cxn ang="0">
                  <a:pos x="171" y="2237"/>
                </a:cxn>
                <a:cxn ang="0">
                  <a:pos x="67" y="2489"/>
                </a:cxn>
                <a:cxn ang="0">
                  <a:pos x="10" y="2784"/>
                </a:cxn>
                <a:cxn ang="0">
                  <a:pos x="0" y="3012"/>
                </a:cxn>
                <a:cxn ang="0">
                  <a:pos x="2" y="3178"/>
                </a:cxn>
                <a:cxn ang="0">
                  <a:pos x="321" y="3199"/>
                </a:cxn>
                <a:cxn ang="0">
                  <a:pos x="1162" y="3199"/>
                </a:cxn>
                <a:cxn ang="0">
                  <a:pos x="1869" y="3199"/>
                </a:cxn>
                <a:cxn ang="0">
                  <a:pos x="756" y="2564"/>
                </a:cxn>
                <a:cxn ang="0">
                  <a:pos x="800" y="2440"/>
                </a:cxn>
                <a:cxn ang="0">
                  <a:pos x="846" y="2357"/>
                </a:cxn>
                <a:cxn ang="0">
                  <a:pos x="979" y="2204"/>
                </a:cxn>
                <a:cxn ang="0">
                  <a:pos x="1176" y="2058"/>
                </a:cxn>
                <a:cxn ang="0">
                  <a:pos x="1385" y="1929"/>
                </a:cxn>
                <a:cxn ang="0">
                  <a:pos x="1547" y="1826"/>
                </a:cxn>
                <a:cxn ang="0">
                  <a:pos x="1697" y="1706"/>
                </a:cxn>
                <a:cxn ang="0">
                  <a:pos x="1825" y="1568"/>
                </a:cxn>
                <a:cxn ang="0">
                  <a:pos x="1929" y="1418"/>
                </a:cxn>
                <a:cxn ang="0">
                  <a:pos x="2007" y="1256"/>
                </a:cxn>
                <a:cxn ang="0">
                  <a:pos x="2056" y="1089"/>
                </a:cxn>
                <a:cxn ang="0">
                  <a:pos x="2074" y="918"/>
                </a:cxn>
                <a:cxn ang="0">
                  <a:pos x="2059" y="719"/>
                </a:cxn>
                <a:cxn ang="0">
                  <a:pos x="1999" y="518"/>
                </a:cxn>
                <a:cxn ang="0">
                  <a:pos x="1894" y="344"/>
                </a:cxn>
                <a:cxn ang="0">
                  <a:pos x="1786" y="233"/>
                </a:cxn>
                <a:cxn ang="0">
                  <a:pos x="1689" y="161"/>
                </a:cxn>
                <a:cxn ang="0">
                  <a:pos x="1581" y="101"/>
                </a:cxn>
                <a:cxn ang="0">
                  <a:pos x="1461" y="55"/>
                </a:cxn>
                <a:cxn ang="0">
                  <a:pos x="1333" y="24"/>
                </a:cxn>
                <a:cxn ang="0">
                  <a:pos x="1195" y="5"/>
                </a:cxn>
                <a:cxn ang="0">
                  <a:pos x="1026" y="1"/>
                </a:cxn>
                <a:cxn ang="0">
                  <a:pos x="749" y="32"/>
                </a:cxn>
                <a:cxn ang="0">
                  <a:pos x="472" y="102"/>
                </a:cxn>
                <a:cxn ang="0">
                  <a:pos x="221" y="205"/>
                </a:cxn>
              </a:cxnLst>
              <a:rect l="0" t="0" r="r" b="b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  <p:sp>
          <p:nvSpPr>
            <p:cNvPr id="11292" name="Freeform 28"/>
            <p:cNvSpPr>
              <a:spLocks/>
            </p:cNvSpPr>
            <p:nvPr userDrawn="1"/>
          </p:nvSpPr>
          <p:spPr bwMode="auto">
            <a:xfrm>
              <a:off x="5231" y="481"/>
              <a:ext cx="198" cy="241"/>
            </a:xfrm>
            <a:custGeom>
              <a:avLst/>
              <a:gdLst/>
              <a:ahLst/>
              <a:cxnLst>
                <a:cxn ang="0">
                  <a:pos x="1260" y="0"/>
                </a:cxn>
                <a:cxn ang="0">
                  <a:pos x="1244" y="26"/>
                </a:cxn>
                <a:cxn ang="0">
                  <a:pos x="1202" y="91"/>
                </a:cxn>
                <a:cxn ang="0">
                  <a:pos x="1139" y="189"/>
                </a:cxn>
                <a:cxn ang="0">
                  <a:pos x="1057" y="316"/>
                </a:cxn>
                <a:cxn ang="0">
                  <a:pos x="963" y="466"/>
                </a:cxn>
                <a:cxn ang="0">
                  <a:pos x="857" y="632"/>
                </a:cxn>
                <a:cxn ang="0">
                  <a:pos x="744" y="810"/>
                </a:cxn>
                <a:cxn ang="0">
                  <a:pos x="627" y="992"/>
                </a:cxn>
                <a:cxn ang="0">
                  <a:pos x="511" y="1175"/>
                </a:cxn>
                <a:cxn ang="0">
                  <a:pos x="398" y="1352"/>
                </a:cxn>
                <a:cxn ang="0">
                  <a:pos x="293" y="1518"/>
                </a:cxn>
                <a:cxn ang="0">
                  <a:pos x="198" y="1666"/>
                </a:cxn>
                <a:cxn ang="0">
                  <a:pos x="118" y="1792"/>
                </a:cxn>
                <a:cxn ang="0">
                  <a:pos x="56" y="1890"/>
                </a:cxn>
                <a:cxn ang="0">
                  <a:pos x="15" y="1953"/>
                </a:cxn>
                <a:cxn ang="0">
                  <a:pos x="0" y="1978"/>
                </a:cxn>
                <a:cxn ang="0">
                  <a:pos x="0" y="2528"/>
                </a:cxn>
                <a:cxn ang="0">
                  <a:pos x="1397" y="2528"/>
                </a:cxn>
                <a:cxn ang="0">
                  <a:pos x="1397" y="3141"/>
                </a:cxn>
                <a:cxn ang="0">
                  <a:pos x="1982" y="3141"/>
                </a:cxn>
                <a:cxn ang="0">
                  <a:pos x="1982" y="2528"/>
                </a:cxn>
                <a:cxn ang="0">
                  <a:pos x="2367" y="2528"/>
                </a:cxn>
                <a:cxn ang="0">
                  <a:pos x="2570" y="1925"/>
                </a:cxn>
                <a:cxn ang="0">
                  <a:pos x="1982" y="1925"/>
                </a:cxn>
                <a:cxn ang="0">
                  <a:pos x="1982" y="1307"/>
                </a:cxn>
                <a:cxn ang="0">
                  <a:pos x="1397" y="1307"/>
                </a:cxn>
                <a:cxn ang="0">
                  <a:pos x="1397" y="1925"/>
                </a:cxn>
                <a:cxn ang="0">
                  <a:pos x="707" y="1925"/>
                </a:cxn>
                <a:cxn ang="0">
                  <a:pos x="727" y="1892"/>
                </a:cxn>
                <a:cxn ang="0">
                  <a:pos x="767" y="1828"/>
                </a:cxn>
                <a:cxn ang="0">
                  <a:pos x="823" y="1737"/>
                </a:cxn>
                <a:cxn ang="0">
                  <a:pos x="895" y="1624"/>
                </a:cxn>
                <a:cxn ang="0">
                  <a:pos x="978" y="1493"/>
                </a:cxn>
                <a:cxn ang="0">
                  <a:pos x="1070" y="1347"/>
                </a:cxn>
                <a:cxn ang="0">
                  <a:pos x="1169" y="1191"/>
                </a:cxn>
                <a:cxn ang="0">
                  <a:pos x="1273" y="1029"/>
                </a:cxn>
                <a:cxn ang="0">
                  <a:pos x="1377" y="864"/>
                </a:cxn>
                <a:cxn ang="0">
                  <a:pos x="1479" y="702"/>
                </a:cxn>
                <a:cxn ang="0">
                  <a:pos x="1578" y="545"/>
                </a:cxn>
                <a:cxn ang="0">
                  <a:pos x="1672" y="399"/>
                </a:cxn>
                <a:cxn ang="0">
                  <a:pos x="1755" y="268"/>
                </a:cxn>
                <a:cxn ang="0">
                  <a:pos x="1827" y="155"/>
                </a:cxn>
                <a:cxn ang="0">
                  <a:pos x="1885" y="64"/>
                </a:cxn>
                <a:cxn ang="0">
                  <a:pos x="1926" y="0"/>
                </a:cxn>
                <a:cxn ang="0">
                  <a:pos x="1260" y="0"/>
                </a:cxn>
              </a:cxnLst>
              <a:rect l="0" t="0" r="r" b="b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000" dirty="0">
                <a:solidFill>
                  <a:srgbClr val="000000"/>
                </a:solidFill>
                <a:latin typeface="VTB24" pitchFamily="34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1231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27" r:id="rId1"/>
    <p:sldLayoutId id="2147486828" r:id="rId2"/>
    <p:sldLayoutId id="2147486829" r:id="rId3"/>
    <p:sldLayoutId id="2147486830" r:id="rId4"/>
    <p:sldLayoutId id="2147486831" r:id="rId5"/>
    <p:sldLayoutId id="2147486832" r:id="rId6"/>
    <p:sldLayoutId id="2147486833" r:id="rId7"/>
    <p:sldLayoutId id="2147486834" r:id="rId8"/>
    <p:sldLayoutId id="2147486835" r:id="rId9"/>
    <p:sldLayoutId id="2147486836" r:id="rId10"/>
    <p:sldLayoutId id="2147486837" r:id="rId11"/>
    <p:sldLayoutId id="2147486838" r:id="rId12"/>
    <p:sldLayoutId id="2147486839" r:id="rId13"/>
    <p:sldLayoutId id="2147486840" r:id="rId14"/>
    <p:sldLayoutId id="2147486841" r:id="rId15"/>
    <p:sldLayoutId id="2147486842" r:id="rId16"/>
    <p:sldLayoutId id="2147486843" r:id="rId17"/>
    <p:sldLayoutId id="2147486844" r:id="rId18"/>
    <p:sldLayoutId id="2147486845" r:id="rId19"/>
    <p:sldLayoutId id="2147486846" r:id="rId20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2pPr>
      <a:lvl3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3pPr>
      <a:lvl4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4pPr>
      <a:lvl5pPr algn="l" defTabSz="912813" rtl="0" eaLnBrk="0" fontAlgn="base" hangingPunct="0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5pPr>
      <a:lvl6pPr marL="4572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6pPr>
      <a:lvl7pPr marL="9144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7pPr>
      <a:lvl8pPr marL="13716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8pPr>
      <a:lvl9pPr marL="1828800" algn="l" defTabSz="912813" rtl="0" fontAlgn="base">
        <a:spcBef>
          <a:spcPct val="0"/>
        </a:spcBef>
        <a:spcAft>
          <a:spcPct val="0"/>
        </a:spcAft>
        <a:defRPr sz="1900" b="1">
          <a:solidFill>
            <a:schemeClr val="folHlink"/>
          </a:solidFill>
          <a:latin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SzPct val="120000"/>
        <a:buChar char="•"/>
        <a:defRPr sz="1600">
          <a:solidFill>
            <a:schemeClr val="tx1"/>
          </a:solidFill>
          <a:latin typeface="+mn-lt"/>
        </a:defRPr>
      </a:lvl2pPr>
      <a:lvl3pPr marL="301625" indent="-152400" algn="l" defTabSz="912813" rtl="0" eaLnBrk="0" fontAlgn="base" hangingPunct="0">
        <a:spcBef>
          <a:spcPct val="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3pPr>
      <a:lvl4pPr marL="441325" indent="-138113" algn="l" defTabSz="912813" rtl="0" eaLnBrk="0" fontAlgn="base" hangingPunct="0">
        <a:spcBef>
          <a:spcPct val="0"/>
        </a:spcBef>
        <a:spcAft>
          <a:spcPct val="0"/>
        </a:spcAft>
        <a:buSzPct val="89000"/>
        <a:buChar char="•"/>
        <a:defRPr sz="1600">
          <a:solidFill>
            <a:schemeClr val="tx1"/>
          </a:solidFill>
          <a:latin typeface="+mn-lt"/>
        </a:defRPr>
      </a:lvl4pPr>
      <a:lvl5pPr marL="593725" indent="-150813" algn="l" defTabSz="912813" rtl="0" eaLnBrk="0" fontAlgn="base" hangingPunct="0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5pPr>
      <a:lvl6pPr marL="10509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6pPr>
      <a:lvl7pPr marL="15081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7pPr>
      <a:lvl8pPr marL="19653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8pPr>
      <a:lvl9pPr marL="2422525" indent="-150813" algn="l" defTabSz="912813" rtl="0" fontAlgn="base">
        <a:spcBef>
          <a:spcPct val="0"/>
        </a:spcBef>
        <a:spcAft>
          <a:spcPct val="0"/>
        </a:spcAft>
        <a:buSzPct val="75000"/>
        <a:buChar char="–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B9D52A1-91AF-4FDA-8DDF-0C57076CAFF9}" type="datetimeFigureOut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20.04.2017</a:t>
            </a:fld>
            <a:endParaRPr lang="ru-RU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8A89947-6D1A-41D1-B396-5FAD7219DE35}" type="slidenum">
              <a:rPr lang="ru-RU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smtClean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07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6848" r:id="rId1"/>
    <p:sldLayoutId id="2147486849" r:id="rId2"/>
    <p:sldLayoutId id="2147486850" r:id="rId3"/>
    <p:sldLayoutId id="2147486851" r:id="rId4"/>
    <p:sldLayoutId id="2147486852" r:id="rId5"/>
    <p:sldLayoutId id="2147486853" r:id="rId6"/>
    <p:sldLayoutId id="2147486854" r:id="rId7"/>
    <p:sldLayoutId id="2147486855" r:id="rId8"/>
    <p:sldLayoutId id="2147486856" r:id="rId9"/>
    <p:sldLayoutId id="2147486857" r:id="rId10"/>
    <p:sldLayoutId id="214748685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images.yandex.ru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em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emf"/><Relationship Id="rId3" Type="http://schemas.openxmlformats.org/officeDocument/2006/relationships/tags" Target="../tags/tag464.xml"/><Relationship Id="rId7" Type="http://schemas.openxmlformats.org/officeDocument/2006/relationships/oleObject" Target="../embeddings/oleObject66.bin"/><Relationship Id="rId2" Type="http://schemas.openxmlformats.org/officeDocument/2006/relationships/tags" Target="../tags/tag463.xml"/><Relationship Id="rId1" Type="http://schemas.openxmlformats.org/officeDocument/2006/relationships/vmlDrawing" Target="../drawings/vmlDrawing46.v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66.jpeg"/><Relationship Id="rId4" Type="http://schemas.openxmlformats.org/officeDocument/2006/relationships/tags" Target="../tags/tag465.xml"/><Relationship Id="rId9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BD5765DD2FF16C0A73503CD206806F04D759312FE0CCC04657E7853B3BA8E6F636F7EC58FD603E4C79WEO" TargetMode="Externa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5" Type="http://schemas.openxmlformats.org/officeDocument/2006/relationships/image" Target="../media/image67.wmf"/><Relationship Id="rId4" Type="http://schemas.openxmlformats.org/officeDocument/2006/relationships/package" Target="../embeddings/Microsoft_Word_Document1.docx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BabichOA@vtb24.ru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w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-8165"/>
            <a:ext cx="9180923" cy="6872003"/>
            <a:chOff x="0" y="-8165"/>
            <a:chExt cx="9180923" cy="6872003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0" y="-8165"/>
              <a:ext cx="9180923" cy="6861550"/>
              <a:chOff x="-22437" y="-1"/>
              <a:chExt cx="9180923" cy="6861550"/>
            </a:xfrm>
          </p:grpSpPr>
          <p:grpSp>
            <p:nvGrpSpPr>
              <p:cNvPr id="4" name="Группа 3"/>
              <p:cNvGrpSpPr/>
              <p:nvPr/>
            </p:nvGrpSpPr>
            <p:grpSpPr>
              <a:xfrm>
                <a:off x="-22437" y="-1"/>
                <a:ext cx="9180923" cy="6861550"/>
                <a:chOff x="-22437" y="-1"/>
                <a:chExt cx="9180923" cy="6861550"/>
              </a:xfrm>
              <a:effectLst>
                <a:glow rad="127000">
                  <a:schemeClr val="accent1">
                    <a:lumMod val="20000"/>
                    <a:lumOff val="80000"/>
                  </a:schemeClr>
                </a:glow>
              </a:effectLst>
            </p:grpSpPr>
            <p:pic>
              <p:nvPicPr>
                <p:cNvPr id="1029" name="Picture 5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87824" y="2361720"/>
                  <a:ext cx="3096342" cy="224991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0" name="Picture 6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2437" y="4611634"/>
                  <a:ext cx="3275856" cy="22463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1" name="Picture 7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84166" y="2343142"/>
                  <a:ext cx="3074320" cy="22499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033" name="Picture 9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87824" y="4611635"/>
                  <a:ext cx="3260558" cy="22499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4" name="Picture 10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2437" y="2361721"/>
                  <a:ext cx="3010261" cy="22499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5" name="Picture 11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" y="0"/>
                  <a:ext cx="2987824" cy="234314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1037" name="Picture 13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duotone>
                    <a:schemeClr val="accent1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987824" y="-1"/>
                  <a:ext cx="3260558" cy="23617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124930" name="Picture 2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84166" y="0"/>
                <a:ext cx="3074320" cy="23617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17" name="Заголовок 2"/>
            <p:cNvSpPr txBox="1">
              <a:spLocks/>
            </p:cNvSpPr>
            <p:nvPr/>
          </p:nvSpPr>
          <p:spPr>
            <a:xfrm>
              <a:off x="0" y="4221087"/>
              <a:ext cx="9180923" cy="1254449"/>
            </a:xfrm>
            <a:prstGeom prst="rect">
              <a:avLst/>
            </a:prstGeom>
            <a:solidFill>
              <a:srgbClr val="102640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indent="542925" algn="l" fontAlgn="auto">
                <a:spcAft>
                  <a:spcPts val="0"/>
                </a:spcAft>
              </a:pPr>
              <a:r>
                <a:rPr lang="ru-RU" sz="28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ВТБ</a:t>
              </a:r>
              <a:r>
                <a:rPr lang="ru-RU" sz="28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24</a:t>
              </a:r>
              <a:r>
                <a:rPr lang="ru-RU" sz="28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ДЛЯ МАЛОГО </a:t>
              </a:r>
              <a:r>
                <a:rPr lang="ru-RU" sz="28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 СРЕДНЕГО </a:t>
              </a:r>
              <a:r>
                <a:rPr lang="ru-RU" sz="2800" b="1" dirty="0" smtClean="0">
                  <a:solidFill>
                    <a:srgbClr val="FFFF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БИЗНЕСА</a:t>
              </a:r>
              <a:endPara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70818" y="5475536"/>
              <a:ext cx="2910105" cy="1388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8921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7092280" y="6309320"/>
            <a:ext cx="1905000" cy="457200"/>
          </a:xfrm>
        </p:spPr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pic>
        <p:nvPicPr>
          <p:cNvPr id="129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597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8424" y="6201018"/>
            <a:ext cx="57606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8818952" y="6479722"/>
            <a:ext cx="2551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9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18538307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" y="9525"/>
            <a:ext cx="9180513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1" name="Группа 1"/>
          <p:cNvGrpSpPr>
            <a:grpSpLocks/>
          </p:cNvGrpSpPr>
          <p:nvPr/>
        </p:nvGrpSpPr>
        <p:grpSpPr bwMode="auto">
          <a:xfrm>
            <a:off x="52388" y="-12700"/>
            <a:ext cx="9144000" cy="2384425"/>
            <a:chOff x="0" y="0"/>
            <a:chExt cx="9144000" cy="2384425"/>
          </a:xfrm>
        </p:grpSpPr>
        <p:sp>
          <p:nvSpPr>
            <p:cNvPr id="3078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144000" cy="1520825"/>
            </a:xfrm>
            <a:prstGeom prst="rect">
              <a:avLst/>
            </a:prstGeom>
            <a:solidFill>
              <a:srgbClr val="D4E1F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Times New Roman" charset="0"/>
                <a:buNone/>
                <a:defRPr/>
              </a:pPr>
              <a:endParaRPr lang="ru-RU">
                <a:solidFill>
                  <a:srgbClr val="FFFFFF"/>
                </a:solidFill>
                <a:latin typeface="MetaNormalLFC" charset="0"/>
                <a:ea typeface="Arial" charset="0"/>
                <a:cs typeface="Arial Unicode MS" charset="0"/>
              </a:endParaRPr>
            </a:p>
          </p:txBody>
        </p:sp>
        <p:pic>
          <p:nvPicPr>
            <p:cNvPr id="3079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83262" y="946150"/>
              <a:ext cx="3241675" cy="1438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sp>
        <p:nvSpPr>
          <p:cNvPr id="3076" name="Text Box 2"/>
          <p:cNvSpPr txBox="1">
            <a:spLocks noChangeArrowheads="1"/>
          </p:cNvSpPr>
          <p:nvPr/>
        </p:nvSpPr>
        <p:spPr bwMode="auto">
          <a:xfrm>
            <a:off x="34925" y="1989138"/>
            <a:ext cx="9023350" cy="525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kumimoji="1" sz="2400">
                <a:solidFill>
                  <a:schemeClr val="bg1"/>
                </a:solidFill>
                <a:latin typeface="MetaNormalLFC" pitchFamily="48" charset="0"/>
                <a:cs typeface="Arial" pitchFamily="34" charset="0"/>
              </a:defRPr>
            </a:lvl9pPr>
          </a:lstStyle>
          <a:p>
            <a:pPr>
              <a:buClrTx/>
              <a:buFontTx/>
              <a:buNone/>
              <a:defRPr/>
            </a:pPr>
            <a:r>
              <a:rPr kumimoji="0" lang="ru-RU" altLang="ru-RU" sz="2800" i="1" dirty="0" smtClean="0">
                <a:solidFill>
                  <a:srgbClr val="FF0000"/>
                </a:solidFill>
                <a:latin typeface="Arial" pitchFamily="34" charset="0"/>
                <a:ea typeface="Arial Unicode MS" pitchFamily="34" charset="-128"/>
                <a:cs typeface="Arial Unicode MS" pitchFamily="34" charset="-128"/>
              </a:rPr>
              <a:t>Лизинг – большое будущее малого бизнеса</a:t>
            </a:r>
            <a:endParaRPr kumimoji="0" lang="en-GB" altLang="ru-RU" sz="2800" i="1" dirty="0" smtClean="0">
              <a:solidFill>
                <a:srgbClr val="FF0000"/>
              </a:solidFill>
              <a:latin typeface="Arial" pitchFamily="34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" name="Рисунок 6" descr="VTB_Leasing_Logo_RU_Whit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16648" y="1292572"/>
            <a:ext cx="2232248" cy="6113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61675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pic>
        <p:nvPicPr>
          <p:cNvPr id="128002" name="Picture 2" descr="C:\Users\Олег\Desktop\Для конференции\Вертоле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8990"/>
            <a:ext cx="4605536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3" name="Picture 3" descr="C:\Users\Олег\Desktop\Для конференции\Железнодорожный транспо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636911"/>
            <a:ext cx="4577705" cy="1659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4" name="Picture 4" descr="C:\Users\Олег\Desktop\Для конференции\Недвижимост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653136"/>
            <a:ext cx="4577705" cy="166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5" name="Picture 5" descr="C:\Users\Олег\Desktop\Для конференции\Оборудование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705" y="665286"/>
            <a:ext cx="4566295" cy="1669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6" name="Picture 6" descr="C:\Users\Олег\Desktop\Для конференции\Яхт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705" y="2636910"/>
            <a:ext cx="4566296" cy="1637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007" name="Picture 7" descr="C:\Users\Олег\Desktop\Для конференции\Авто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02"/>
          <a:stretch/>
        </p:blipFill>
        <p:spPr bwMode="auto">
          <a:xfrm>
            <a:off x="4577704" y="4653136"/>
            <a:ext cx="4566297" cy="166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10680" y="116632"/>
            <a:ext cx="698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Виды лизинга компаний группы ВТБ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14897" y="6319798"/>
            <a:ext cx="27109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Недвижимость жилая, коммерческая, апартаменты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298208" y="2361958"/>
            <a:ext cx="31550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Оборудование торговое, производственное, для сферы услуг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915609" y="2348881"/>
            <a:ext cx="12538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Воздушный транспорт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55871" y="4267295"/>
            <a:ext cx="16193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Железнодорожный транспорт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352868" y="4279273"/>
            <a:ext cx="107433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Водный транспорт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25344" y="6314619"/>
            <a:ext cx="312938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Транспорт: легковой, грузовой, автобусы, спецтехника, такси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05195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pic>
        <p:nvPicPr>
          <p:cNvPr id="134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5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 bwMode="auto">
          <a:xfrm>
            <a:off x="1" y="0"/>
            <a:ext cx="9144000" cy="76470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Times New Roman" panose="02020603050405020304" pitchFamily="18" charset="0"/>
              </a:rPr>
              <a:t>Сравнение лизинга и кредита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65684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Depositphotos_19039093_s.jpg"/>
          <p:cNvPicPr>
            <a:picLocks noChangeAspect="1"/>
          </p:cNvPicPr>
          <p:nvPr/>
        </p:nvPicPr>
        <p:blipFill>
          <a:blip r:embed="rId2" cstate="print"/>
          <a:srcRect l="4571" r="22292" b="17673"/>
          <a:stretch>
            <a:fillRect/>
          </a:stretch>
        </p:blipFill>
        <p:spPr>
          <a:xfrm flipH="1">
            <a:off x="0" y="-1"/>
            <a:ext cx="9144000" cy="6858001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0" y="0"/>
            <a:ext cx="9144000" cy="1522800"/>
          </a:xfrm>
          <a:prstGeom prst="rect">
            <a:avLst/>
          </a:prstGeom>
          <a:gradFill>
            <a:gsLst>
              <a:gs pos="0">
                <a:srgbClr val="004B8D">
                  <a:alpha val="10196"/>
                </a:srgbClr>
              </a:gs>
              <a:gs pos="100000">
                <a:srgbClr val="004B8D">
                  <a:alpha val="80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VTB_Leasing_Logo_RU_Whit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80215" y="1331484"/>
            <a:ext cx="2059200" cy="5639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3717032"/>
            <a:ext cx="47525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Автотранспорт и спецтехника в лизинг</a:t>
            </a:r>
          </a:p>
        </p:txBody>
      </p:sp>
      <p:sp>
        <p:nvSpPr>
          <p:cNvPr id="3077" name="Rectangle 5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078" name="Rectangle 6">
            <a:hlinkClick r:id="rId4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57200" y="1415678"/>
            <a:ext cx="71287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i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Автолизинг – </a:t>
            </a:r>
            <a:r>
              <a:rPr lang="en-US" sz="3600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600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i="1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практическая </a:t>
            </a:r>
            <a:r>
              <a:rPr lang="ru-RU" sz="3600" i="1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выгода</a:t>
            </a:r>
          </a:p>
        </p:txBody>
      </p:sp>
    </p:spTree>
    <p:extLst>
      <p:ext uri="{BB962C8B-B14F-4D97-AF65-F5344CB8AC3E}">
        <p14:creationId xmlns:p14="http://schemas.microsoft.com/office/powerpoint/2010/main" val="1962799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-36513"/>
            <a:ext cx="9144000" cy="763200"/>
          </a:xfrm>
          <a:prstGeom prst="rect">
            <a:avLst/>
          </a:prstGeom>
          <a:solidFill>
            <a:srgbClr val="D4E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9399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Сравнение платежей по лизингу и кредиту</a:t>
            </a:r>
          </a:p>
        </p:txBody>
      </p:sp>
      <p:sp>
        <p:nvSpPr>
          <p:cNvPr id="10" name="Номер слайда 11"/>
          <p:cNvSpPr>
            <a:spLocks noGrp="1"/>
          </p:cNvSpPr>
          <p:nvPr>
            <p:ph type="sldNum" sz="quarter" idx="4294967295"/>
          </p:nvPr>
        </p:nvSpPr>
        <p:spPr>
          <a:xfrm>
            <a:off x="6876780" y="6414789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69CF0B5E-685C-4D80-A914-E5D98011A1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812913"/>
              </p:ext>
            </p:extLst>
          </p:nvPr>
        </p:nvGraphicFramePr>
        <p:xfrm>
          <a:off x="628870" y="1412776"/>
          <a:ext cx="7831561" cy="26329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55333"/>
                <a:gridCol w="1369962"/>
                <a:gridCol w="1253133"/>
                <a:gridCol w="1253133"/>
              </a:tblGrid>
              <a:tr h="32805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окупка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</a:t>
                      </a:r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изинг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Кредит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</a:tr>
              <a:tr h="32805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автомобиля</a:t>
                      </a:r>
                      <a:r>
                        <a:rPr lang="en-US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НДС)</a:t>
                      </a:r>
                      <a:r>
                        <a:rPr lang="en-US" sz="140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32805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Аванс</a:t>
                      </a:r>
                      <a:r>
                        <a:rPr lang="ru-RU" sz="140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(с НДС)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354 000,00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</a:tr>
              <a:tr h="32805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Сумма договора (аванс + платежи)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1 180 000,00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1 386 500,00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1 386 500,00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39706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НДС к зачету (сумма договора/1,18*0,18)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64CA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211 500,00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</a:tr>
              <a:tr h="59560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Выгоды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налогу на Прибыль (уменьшение налогооблагаемой 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базы)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64CA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277 300,00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41 300,00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32805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Итоговая стоимость авто (= 3-4-5)</a:t>
                      </a:r>
                    </a:p>
                  </a:txBody>
                  <a:tcPr marL="10800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1 000 000,00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64CA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897 700,00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1 165 200,00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11560" y="4123470"/>
            <a:ext cx="8424936" cy="2473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700"/>
              </a:lnSpc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Условия: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Цена автомобиля = 1 180 000 руб. 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Аванс = 30%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= 12 мес.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Ставка по кредиту (и лизингу) = 25%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Ставка по налогу на Прибыль = 20%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платежей (цена*(1-аванс)*(1+ставка кредита)) = 1 032 500 руб.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Переплата (сумма платежей-цена*(1-аванс)) = 206 500 руб. 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договора – все, что выплачивает Клиент за автомобиль в течение года.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НДС </a:t>
            </a: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 зачету – все суммы, которые принимаются к зачету в </a:t>
            </a: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течение </a:t>
            </a: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срока действия договора.</a:t>
            </a:r>
          </a:p>
          <a:p>
            <a:pPr>
              <a:lnSpc>
                <a:spcPts val="1700"/>
              </a:lnSpc>
            </a:pP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Расчет </a:t>
            </a:r>
            <a:r>
              <a:rPr lang="ru-RU" sz="13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выгод по налогу – подробнее см. </a:t>
            </a:r>
            <a:r>
              <a:rPr lang="ru-RU" sz="13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Приложение 1.</a:t>
            </a:r>
            <a:endParaRPr lang="ru-RU" sz="13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8090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-36513"/>
            <a:ext cx="9144000" cy="763200"/>
          </a:xfrm>
          <a:prstGeom prst="rect">
            <a:avLst/>
          </a:prstGeom>
          <a:solidFill>
            <a:srgbClr val="D4E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93990"/>
            <a:ext cx="868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Измеримая выгода: пример </a:t>
            </a:r>
          </a:p>
        </p:txBody>
      </p:sp>
      <p:sp>
        <p:nvSpPr>
          <p:cNvPr id="10" name="Номер слайда 1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87051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69CF0B5E-685C-4D80-A914-E5D98011A1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616475"/>
              </p:ext>
            </p:extLst>
          </p:nvPr>
        </p:nvGraphicFramePr>
        <p:xfrm>
          <a:off x="611559" y="3573017"/>
          <a:ext cx="7920880" cy="2592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444"/>
                <a:gridCol w="1385586"/>
                <a:gridCol w="1267425"/>
                <a:gridCol w="1267425"/>
              </a:tblGrid>
              <a:tr h="32299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</a:t>
                      </a:r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окупка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</a:t>
                      </a:r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изинг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Кредит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002060"/>
                    </a:solidFill>
                  </a:tcPr>
                </a:tc>
              </a:tr>
              <a:tr h="3229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Стоимость автомобиля</a:t>
                      </a:r>
                      <a:r>
                        <a:rPr lang="en-US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</a:t>
                      </a:r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НДС)</a:t>
                      </a:r>
                      <a:r>
                        <a:rPr lang="en-US" sz="140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1 500 000,00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1 350 000,00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1 500 000,00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3229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Аванс</a:t>
                      </a:r>
                      <a:r>
                        <a:rPr lang="ru-RU" sz="140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(с НДС)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405 000,00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450 000,00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</a:tr>
              <a:tr h="3229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Сумма договора (аванс + платежи)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1 500 000,00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1 512 000,00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1 762 500,00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39093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НДС к зачету (сумма договора/1,18*0,18)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228 813,56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64CA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230 644,07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228 813,56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</a:tr>
              <a:tr h="5864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Выгоды </a:t>
                      </a:r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 налогу на Прибыль (уменьшение налогооблагаемой </a:t>
                      </a:r>
                      <a:r>
                        <a:rPr lang="ru-RU" sz="1400" b="0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базы, )</a:t>
                      </a:r>
                      <a:endParaRPr lang="ru-RU" sz="1400" b="0" i="0" u="none" strike="noStrike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0800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64CA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302 400,00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52 500,00</a:t>
                      </a:r>
                    </a:p>
                  </a:txBody>
                  <a:tcPr marL="0" marR="0" marT="0" marB="0" anchor="ctr">
                    <a:solidFill>
                      <a:schemeClr val="bg1"/>
                    </a:solidFill>
                  </a:tcPr>
                </a:tc>
              </a:tr>
              <a:tr h="32299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Итоговая стоимость авто (= 3-4-5)</a:t>
                      </a:r>
                    </a:p>
                  </a:txBody>
                  <a:tcPr marL="10800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1 271 186,44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C64CA5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978 955,93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1 481 186,44</a:t>
                      </a:r>
                    </a:p>
                  </a:txBody>
                  <a:tcPr marL="0" marR="0" marT="0" marB="0" anchor="ctr">
                    <a:solidFill>
                      <a:srgbClr val="D4E1F0"/>
                    </a:solidFill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1124744"/>
            <a:ext cx="83529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5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Условия:</a:t>
            </a:r>
          </a:p>
          <a:p>
            <a:pPr>
              <a:lnSpc>
                <a:spcPts val="1800"/>
              </a:lnSpc>
            </a:pP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Цена 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Nissan </a:t>
            </a:r>
            <a:r>
              <a:rPr lang="en-US" sz="15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Teana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1 500 000 руб.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лизинговая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скидка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10%)</a:t>
            </a:r>
          </a:p>
          <a:p>
            <a:pPr>
              <a:lnSpc>
                <a:spcPts val="1800"/>
              </a:lnSpc>
            </a:pP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Аванс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30%</a:t>
            </a:r>
            <a:r>
              <a:rPr lang="en-US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ts val="1800"/>
              </a:lnSpc>
            </a:pP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Срок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мес.</a:t>
            </a:r>
          </a:p>
          <a:p>
            <a:pPr>
              <a:lnSpc>
                <a:spcPts val="1800"/>
              </a:lnSpc>
            </a:pP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Ставка по кредиту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</a:p>
          <a:p>
            <a:pPr>
              <a:lnSpc>
                <a:spcPts val="1800"/>
              </a:lnSpc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Удорожание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лизингу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12% (в год)</a:t>
            </a:r>
          </a:p>
          <a:p>
            <a:pPr>
              <a:lnSpc>
                <a:spcPts val="1800"/>
              </a:lnSpc>
            </a:pP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Сумма договора по кредиту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1 762 500 руб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лизингу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1 512 000 руб.</a:t>
            </a:r>
          </a:p>
          <a:p>
            <a:pPr>
              <a:lnSpc>
                <a:spcPts val="1800"/>
              </a:lnSpc>
            </a:pP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Переплата по кредиту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262 500 руб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ts val="1800"/>
              </a:lnSpc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лизингу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162 000 руб.</a:t>
            </a:r>
          </a:p>
        </p:txBody>
      </p:sp>
    </p:spTree>
    <p:extLst>
      <p:ext uri="{BB962C8B-B14F-4D97-AF65-F5344CB8AC3E}">
        <p14:creationId xmlns:p14="http://schemas.microsoft.com/office/powerpoint/2010/main" val="1414512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-36513"/>
            <a:ext cx="9144000" cy="763200"/>
          </a:xfrm>
          <a:prstGeom prst="rect">
            <a:avLst/>
          </a:prstGeom>
          <a:solidFill>
            <a:srgbClr val="D4E1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83" y="730127"/>
            <a:ext cx="87129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ru-RU" sz="2400" i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Ключевые параметры договора </a:t>
            </a:r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лизинга автотранспорта</a:t>
            </a:r>
            <a:endParaRPr lang="ru-RU" sz="24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Номер слайда 11"/>
          <p:cNvSpPr>
            <a:spLocks noGrp="1"/>
          </p:cNvSpPr>
          <p:nvPr>
            <p:ph type="sldNum" sz="quarter" idx="4294967295"/>
          </p:nvPr>
        </p:nvSpPr>
        <p:spPr>
          <a:xfrm>
            <a:off x="7010400" y="6483282"/>
            <a:ext cx="2133600" cy="365125"/>
          </a:xfrm>
          <a:prstGeom prst="rect">
            <a:avLst/>
          </a:prstGeom>
          <a:noFill/>
        </p:spPr>
        <p:txBody>
          <a:bodyPr/>
          <a:lstStyle/>
          <a:p>
            <a:fld id="{69CF0B5E-685C-4D80-A914-E5D98011A11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ru-RU" dirty="0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7200" y="1412776"/>
            <a:ext cx="728315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Срок лизинга от 11 до 60 месяцев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Возможность </a:t>
            </a: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одобрения </a:t>
            </a: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сделки без предоставления бухгалтерской отчетности (принятие решения по сделке - от одного дня)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Поручительство - не обязательно;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График платежей: аннуитет, жесткая дегрессия, дегрессия;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Регистрация в ГИБДД на ВТБ Лизинг (до </a:t>
            </a:r>
            <a:r>
              <a:rPr lang="ru-RU" sz="1600" dirty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 дней)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Возможность передачи а/м в субаренду третьим лицам.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Возможность выбора балансодержателя</a:t>
            </a:r>
            <a:endParaRPr lang="ru-RU" sz="1600" dirty="0">
              <a:solidFill>
                <a:srgbClr val="0A2973"/>
              </a:solidFill>
              <a:latin typeface="Arial" pitchFamily="34" charset="0"/>
              <a:cs typeface="Arial" pitchFamily="34" charset="0"/>
            </a:endParaRP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5 партнеров – ведущих страховых компаний РФ, возможность включить премию в лизинговые платежи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Гибкая выкупная стоимость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Возможность выкупа ТС на 3-е лицо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Работа с б/у техникой</a:t>
            </a:r>
          </a:p>
          <a:p>
            <a:pPr marL="360000" indent="-360000">
              <a:lnSpc>
                <a:spcPts val="2100"/>
              </a:lnSpc>
              <a:spcBef>
                <a:spcPts val="600"/>
              </a:spcBef>
              <a:buClr>
                <a:srgbClr val="B3C1DB"/>
              </a:buClr>
              <a:buSzPct val="150000"/>
              <a:buFont typeface="Arial" panose="020B0604020202020204" pitchFamily="34" charset="0"/>
              <a:buChar char="•"/>
            </a:pPr>
            <a:r>
              <a:rPr lang="ru-RU" sz="1600" dirty="0" smtClean="0">
                <a:solidFill>
                  <a:srgbClr val="0A2973"/>
                </a:solidFill>
                <a:latin typeface="Arial" pitchFamily="34" charset="0"/>
                <a:cs typeface="Arial" pitchFamily="34" charset="0"/>
              </a:rPr>
              <a:t>Индивидуальная комиссия за оформление сделки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8028384" y="1803215"/>
            <a:ext cx="573025" cy="4002049"/>
            <a:chOff x="8857487" y="1928802"/>
            <a:chExt cx="573025" cy="4002049"/>
          </a:xfrm>
        </p:grpSpPr>
        <p:pic>
          <p:nvPicPr>
            <p:cNvPr id="12" name="Рисунок 11" descr="icon_programs_gray_advance.png"/>
            <p:cNvPicPr>
              <a:picLocks noChangeAspect="1"/>
            </p:cNvPicPr>
            <p:nvPr/>
          </p:nvPicPr>
          <p:blipFill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57487" y="2614607"/>
              <a:ext cx="573025" cy="573025"/>
            </a:xfrm>
            <a:prstGeom prst="rect">
              <a:avLst/>
            </a:prstGeom>
          </p:spPr>
        </p:pic>
        <p:pic>
          <p:nvPicPr>
            <p:cNvPr id="13" name="Рисунок 12" descr="icon_programs_gray_fleet.png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57487" y="1928802"/>
              <a:ext cx="573025" cy="573025"/>
            </a:xfrm>
            <a:prstGeom prst="rect">
              <a:avLst/>
            </a:prstGeom>
          </p:spPr>
        </p:pic>
        <p:pic>
          <p:nvPicPr>
            <p:cNvPr id="14" name="Рисунок 13" descr="icon_programs_gray_payment.png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57487" y="3986217"/>
              <a:ext cx="573025" cy="573025"/>
            </a:xfrm>
            <a:prstGeom prst="rect">
              <a:avLst/>
            </a:prstGeom>
          </p:spPr>
        </p:pic>
        <p:pic>
          <p:nvPicPr>
            <p:cNvPr id="15" name="Рисунок 14" descr="icon_programs_gray_period.png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57487" y="4672022"/>
              <a:ext cx="573025" cy="573025"/>
            </a:xfrm>
            <a:prstGeom prst="rect">
              <a:avLst/>
            </a:prstGeom>
          </p:spPr>
        </p:pic>
        <p:pic>
          <p:nvPicPr>
            <p:cNvPr id="16" name="Рисунок 15" descr="icon_programs_gray_riseinprice.png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57487" y="3300412"/>
              <a:ext cx="573025" cy="573025"/>
            </a:xfrm>
            <a:prstGeom prst="rect">
              <a:avLst/>
            </a:prstGeom>
          </p:spPr>
        </p:pic>
        <p:pic>
          <p:nvPicPr>
            <p:cNvPr id="17" name="Рисунок 16" descr="icon_programs_gray_taxi.png"/>
            <p:cNvPicPr>
              <a:picLocks noChangeAspect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8857487" y="5357826"/>
              <a:ext cx="573025" cy="573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54527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00" y="-27384"/>
            <a:ext cx="9005896" cy="720080"/>
          </a:xfrm>
          <a:noFill/>
          <a:ln w="9525">
            <a:noFill/>
            <a:miter lim="800000"/>
            <a:headEnd/>
            <a:tailEnd/>
          </a:ln>
        </p:spPr>
        <p:txBody>
          <a:bodyPr lIns="72000" tIns="45701" rIns="72000" bIns="45701" anchor="ctr"/>
          <a:lstStyle/>
          <a:p>
            <a:pPr marL="177800" eaLnBrk="1" hangingPunct="1"/>
            <a:r>
              <a:rPr lang="ru-RU" sz="1900" b="1" i="0" kern="1200" dirty="0" smtClean="0">
                <a:solidFill>
                  <a:srgbClr val="005792"/>
                </a:solidFill>
                <a:latin typeface="+mn-lt"/>
                <a:ea typeface="+mn-ea"/>
                <a:cs typeface="+mn-cs"/>
              </a:rPr>
              <a:t>ФИНАНСИРОВАНИЕ БИЗНЕСА</a:t>
            </a:r>
            <a:endParaRPr lang="ru-RU" sz="1900" b="1" i="0" kern="1200" dirty="0">
              <a:solidFill>
                <a:srgbClr val="00579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AutoShape 8" descr="http://activerain.com/image_store/uploads/8/9/2/9/4/ar11917281824929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164427" y="728916"/>
            <a:ext cx="8720825" cy="5785711"/>
            <a:chOff x="179512" y="923714"/>
            <a:chExt cx="8720825" cy="5785711"/>
          </a:xfrm>
        </p:grpSpPr>
        <p:sp>
          <p:nvSpPr>
            <p:cNvPr id="46" name="Прямоугольник 45"/>
            <p:cNvSpPr/>
            <p:nvPr/>
          </p:nvSpPr>
          <p:spPr bwMode="auto">
            <a:xfrm>
              <a:off x="4644008" y="923716"/>
              <a:ext cx="4248470" cy="2905792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 bwMode="auto">
            <a:xfrm>
              <a:off x="539553" y="923715"/>
              <a:ext cx="3853827" cy="290579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 bwMode="auto">
            <a:xfrm>
              <a:off x="539553" y="3966926"/>
              <a:ext cx="3853828" cy="27424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>
              <a:off x="4644008" y="4004298"/>
              <a:ext cx="4248471" cy="27051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49498" y="4242707"/>
              <a:ext cx="3496087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формы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предоставления: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Невозобновляемая кредитная линия, кредит</a:t>
              </a:r>
              <a:endParaRPr lang="ru-RU" sz="900" dirty="0">
                <a:solidFill>
                  <a:srgbClr val="005792"/>
                </a:solidFill>
                <a:latin typeface="MetaNormalCyrLF-Roman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максимальный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лимит не ограничен   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срок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кредитования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 —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до 10 лет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возможность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поэтапного финансирования проекта 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гибкий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подход к обеспечению кредита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индивидуальный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график погашения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5576" y="1291699"/>
              <a:ext cx="3490010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Различные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варианты предоставления: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б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изнес-ипотека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(на покупку недвижимости)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целевой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кредит (на приобретение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основных средств)</a:t>
              </a:r>
              <a:endParaRPr lang="ru-RU" sz="900" dirty="0">
                <a:solidFill>
                  <a:srgbClr val="005792"/>
                </a:solidFill>
                <a:latin typeface="MetaNormalCyrLF-Roman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кредит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«Витрина залогового имущества»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финансирование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банком до 80% от стоимости приобретаемых основных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средств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endParaRPr lang="ru-RU" sz="900" dirty="0">
                <a:solidFill>
                  <a:srgbClr val="005792"/>
                </a:solidFill>
                <a:latin typeface="MetaNormalCyrLF-Roman"/>
              </a:endParaRPr>
            </a:p>
          </p:txBody>
        </p:sp>
        <p:sp>
          <p:nvSpPr>
            <p:cNvPr id="77" name="Полилиния 76"/>
            <p:cNvSpPr/>
            <p:nvPr/>
          </p:nvSpPr>
          <p:spPr>
            <a:xfrm rot="16200000">
              <a:off x="-1093365" y="2196591"/>
              <a:ext cx="2905794" cy="360040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БЕЗЗАЛОГОВЫЕ КРЕДИТЫ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80" name="Полилиния 79"/>
            <p:cNvSpPr/>
            <p:nvPr/>
          </p:nvSpPr>
          <p:spPr>
            <a:xfrm rot="16200000">
              <a:off x="-1011717" y="5158155"/>
              <a:ext cx="2742500" cy="360040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ЗАЛОГОВЫЕ КРЕДИТЫ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188293" y="956407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                    ИНВЕСТИЦИОННЫЕ ЦЕЛИ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88293" y="3968596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                    ИНВЕСТИЦИОННЫЕ ЦЕЛИ</a:t>
              </a:r>
            </a:p>
          </p:txBody>
        </p:sp>
        <p:sp>
          <p:nvSpPr>
            <p:cNvPr id="120" name="Полилиния 119"/>
            <p:cNvSpPr/>
            <p:nvPr/>
          </p:nvSpPr>
          <p:spPr>
            <a:xfrm rot="16200000">
              <a:off x="3389209" y="2189547"/>
              <a:ext cx="2905791" cy="374129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БЕЗЗАЛОГОВЫЕ КРЕДИТЫ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121" name="Полилиния 120"/>
            <p:cNvSpPr/>
            <p:nvPr/>
          </p:nvSpPr>
          <p:spPr>
            <a:xfrm rot="16200000">
              <a:off x="3497816" y="5161517"/>
              <a:ext cx="2688575" cy="374131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noFill/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ЗАЛОГОВЫЕ КРЕДИТЫ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694101" y="934695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ОВЕРДРАФТ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694101" y="4004297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ПОПОЛНЕНИЕ ОБОРОТНЫХ СРЕДСТВ</a:t>
              </a:r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5086713" y="1239230"/>
              <a:ext cx="349001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максимальный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лимит не ограничен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срок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финансирования   —  до 2 лет 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залоговое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обеспечение отсутствует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возможность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учета оборотов в других банках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размер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овердрафта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 — до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50% от среднемесячного кредитового оборота  по счетам</a:t>
              </a:r>
            </a:p>
          </p:txBody>
        </p:sp>
        <p:pic>
          <p:nvPicPr>
            <p:cNvPr id="128" name="Picture 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4252" y="5719690"/>
              <a:ext cx="1396168" cy="9221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107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70943" y="5488156"/>
              <a:ext cx="1267035" cy="10454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9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5540490"/>
              <a:ext cx="1405556" cy="10611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1077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784" y="2662902"/>
              <a:ext cx="1415422" cy="990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1078" name="Picture 6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15699" y="2664458"/>
              <a:ext cx="1377521" cy="9900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493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6983" y="2838276"/>
              <a:ext cx="1910688" cy="6837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2" name="Прямая со стрелкой 11"/>
            <p:cNvCxnSpPr/>
            <p:nvPr/>
          </p:nvCxnSpPr>
          <p:spPr bwMode="auto">
            <a:xfrm flipV="1">
              <a:off x="6372200" y="3522050"/>
              <a:ext cx="144016" cy="13093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27" name="TextBox 126"/>
            <p:cNvSpPr txBox="1"/>
            <p:nvPr/>
          </p:nvSpPr>
          <p:spPr>
            <a:xfrm>
              <a:off x="5131250" y="4281296"/>
              <a:ext cx="3617214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разные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варианты предоставления: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возобновляемая</a:t>
              </a:r>
              <a:r>
                <a:rPr lang="en-US" sz="900" dirty="0" smtClean="0">
                  <a:solidFill>
                    <a:srgbClr val="005792"/>
                  </a:solidFill>
                  <a:latin typeface="MetaNormalCyrLF-Roman"/>
                </a:rPr>
                <a:t>/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 невозобновляемая кредитная линия, кредит</a:t>
              </a:r>
              <a:endParaRPr lang="ru-RU" sz="900" dirty="0">
                <a:solidFill>
                  <a:srgbClr val="005792"/>
                </a:solidFill>
                <a:latin typeface="MetaNormalCyrLF-Roman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максимальный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лимит кредитования не ограничен   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срок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кредитования —  до 2 лет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индивидуальный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график погашения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неограниченное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количество траншей до 180 дней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гибкий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подход к обеспечению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54092" y="6630858"/>
            <a:ext cx="8731160" cy="227142"/>
            <a:chOff x="215900" y="6597352"/>
            <a:chExt cx="8731160" cy="227142"/>
          </a:xfrm>
        </p:grpSpPr>
        <p:cxnSp>
          <p:nvCxnSpPr>
            <p:cNvPr id="30" name="Прямая соединительная линия 29"/>
            <p:cNvCxnSpPr/>
            <p:nvPr/>
          </p:nvCxnSpPr>
          <p:spPr bwMode="auto">
            <a:xfrm>
              <a:off x="215900" y="6597352"/>
              <a:ext cx="8656068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579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31" name="Прямоугольник 30"/>
            <p:cNvSpPr/>
            <p:nvPr/>
          </p:nvSpPr>
          <p:spPr>
            <a:xfrm>
              <a:off x="216470" y="6609050"/>
              <a:ext cx="8730590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005792"/>
                  </a:solidFill>
                </a:rPr>
                <a:t>Подробную информацию  об условиях  предоставления  продукта  можно уточнить в  офисе Банка.</a:t>
              </a:r>
              <a:endParaRPr lang="ru-RU" dirty="0">
                <a:solidFill>
                  <a:srgbClr val="00579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7335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3" hidden="1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44" name="think-cell Slide" r:id="rId7" imgW="360" imgH="360" progId="TCLayout.ActiveDocument.1">
                  <p:embed/>
                </p:oleObj>
              </mc:Choice>
              <mc:Fallback>
                <p:oleObj name="think-cell Slide" r:id="rId7" imgW="360" imgH="36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1" name="Group 25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6786563" y="490538"/>
            <a:ext cx="2101850" cy="574675"/>
            <a:chOff x="4105" y="361"/>
            <a:chExt cx="1324" cy="362"/>
          </a:xfrm>
        </p:grpSpPr>
        <p:sp>
          <p:nvSpPr>
            <p:cNvPr id="2057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105" y="361"/>
              <a:ext cx="1324" cy="3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58" name="Freeform 27"/>
            <p:cNvSpPr>
              <a:spLocks noEditPoints="1"/>
            </p:cNvSpPr>
            <p:nvPr/>
          </p:nvSpPr>
          <p:spPr bwMode="auto">
            <a:xfrm>
              <a:off x="4492" y="482"/>
              <a:ext cx="171" cy="241"/>
            </a:xfrm>
            <a:custGeom>
              <a:avLst/>
              <a:gdLst>
                <a:gd name="T0" fmla="*/ 0 w 2225"/>
                <a:gd name="T1" fmla="*/ 0 h 3132"/>
                <a:gd name="T2" fmla="*/ 0 w 2225"/>
                <a:gd name="T3" fmla="*/ 0 h 3132"/>
                <a:gd name="T4" fmla="*/ 0 w 2225"/>
                <a:gd name="T5" fmla="*/ 0 h 3132"/>
                <a:gd name="T6" fmla="*/ 0 w 2225"/>
                <a:gd name="T7" fmla="*/ 0 h 3132"/>
                <a:gd name="T8" fmla="*/ 0 w 2225"/>
                <a:gd name="T9" fmla="*/ 0 h 3132"/>
                <a:gd name="T10" fmla="*/ 0 w 2225"/>
                <a:gd name="T11" fmla="*/ 0 h 3132"/>
                <a:gd name="T12" fmla="*/ 0 w 2225"/>
                <a:gd name="T13" fmla="*/ 0 h 3132"/>
                <a:gd name="T14" fmla="*/ 0 w 2225"/>
                <a:gd name="T15" fmla="*/ 0 h 3132"/>
                <a:gd name="T16" fmla="*/ 0 w 2225"/>
                <a:gd name="T17" fmla="*/ 0 h 3132"/>
                <a:gd name="T18" fmla="*/ 0 w 2225"/>
                <a:gd name="T19" fmla="*/ 0 h 3132"/>
                <a:gd name="T20" fmla="*/ 0 w 2225"/>
                <a:gd name="T21" fmla="*/ 0 h 3132"/>
                <a:gd name="T22" fmla="*/ 0 w 2225"/>
                <a:gd name="T23" fmla="*/ 0 h 3132"/>
                <a:gd name="T24" fmla="*/ 0 w 2225"/>
                <a:gd name="T25" fmla="*/ 0 h 3132"/>
                <a:gd name="T26" fmla="*/ 0 w 2225"/>
                <a:gd name="T27" fmla="*/ 0 h 3132"/>
                <a:gd name="T28" fmla="*/ 0 w 2225"/>
                <a:gd name="T29" fmla="*/ 0 h 3132"/>
                <a:gd name="T30" fmla="*/ 0 w 2225"/>
                <a:gd name="T31" fmla="*/ 0 h 3132"/>
                <a:gd name="T32" fmla="*/ 0 w 2225"/>
                <a:gd name="T33" fmla="*/ 0 h 3132"/>
                <a:gd name="T34" fmla="*/ 0 w 2225"/>
                <a:gd name="T35" fmla="*/ 0 h 3132"/>
                <a:gd name="T36" fmla="*/ 0 w 2225"/>
                <a:gd name="T37" fmla="*/ 0 h 3132"/>
                <a:gd name="T38" fmla="*/ 0 w 2225"/>
                <a:gd name="T39" fmla="*/ 0 h 3132"/>
                <a:gd name="T40" fmla="*/ 0 w 2225"/>
                <a:gd name="T41" fmla="*/ 0 h 3132"/>
                <a:gd name="T42" fmla="*/ 0 w 2225"/>
                <a:gd name="T43" fmla="*/ 0 h 3132"/>
                <a:gd name="T44" fmla="*/ 0 w 2225"/>
                <a:gd name="T45" fmla="*/ 0 h 3132"/>
                <a:gd name="T46" fmla="*/ 0 w 2225"/>
                <a:gd name="T47" fmla="*/ 0 h 3132"/>
                <a:gd name="T48" fmla="*/ 0 w 2225"/>
                <a:gd name="T49" fmla="*/ 0 h 3132"/>
                <a:gd name="T50" fmla="*/ 0 w 2225"/>
                <a:gd name="T51" fmla="*/ 0 h 3132"/>
                <a:gd name="T52" fmla="*/ 0 w 2225"/>
                <a:gd name="T53" fmla="*/ 0 h 3132"/>
                <a:gd name="T54" fmla="*/ 0 w 2225"/>
                <a:gd name="T55" fmla="*/ 0 h 3132"/>
                <a:gd name="T56" fmla="*/ 0 w 2225"/>
                <a:gd name="T57" fmla="*/ 0 h 3132"/>
                <a:gd name="T58" fmla="*/ 0 w 2225"/>
                <a:gd name="T59" fmla="*/ 0 h 3132"/>
                <a:gd name="T60" fmla="*/ 0 w 2225"/>
                <a:gd name="T61" fmla="*/ 0 h 3132"/>
                <a:gd name="T62" fmla="*/ 0 w 2225"/>
                <a:gd name="T63" fmla="*/ 0 h 3132"/>
                <a:gd name="T64" fmla="*/ 0 w 2225"/>
                <a:gd name="T65" fmla="*/ 0 h 3132"/>
                <a:gd name="T66" fmla="*/ 0 w 2225"/>
                <a:gd name="T67" fmla="*/ 0 h 3132"/>
                <a:gd name="T68" fmla="*/ 0 w 2225"/>
                <a:gd name="T69" fmla="*/ 0 h 3132"/>
                <a:gd name="T70" fmla="*/ 0 w 2225"/>
                <a:gd name="T71" fmla="*/ 0 h 3132"/>
                <a:gd name="T72" fmla="*/ 0 w 2225"/>
                <a:gd name="T73" fmla="*/ 0 h 3132"/>
                <a:gd name="T74" fmla="*/ 0 w 2225"/>
                <a:gd name="T75" fmla="*/ 0 h 3132"/>
                <a:gd name="T76" fmla="*/ 0 w 2225"/>
                <a:gd name="T77" fmla="*/ 0 h 3132"/>
                <a:gd name="T78" fmla="*/ 0 w 2225"/>
                <a:gd name="T79" fmla="*/ 0 h 3132"/>
                <a:gd name="T80" fmla="*/ 0 w 2225"/>
                <a:gd name="T81" fmla="*/ 0 h 3132"/>
                <a:gd name="T82" fmla="*/ 0 w 2225"/>
                <a:gd name="T83" fmla="*/ 0 h 3132"/>
                <a:gd name="T84" fmla="*/ 0 w 2225"/>
                <a:gd name="T85" fmla="*/ 0 h 3132"/>
                <a:gd name="T86" fmla="*/ 0 w 2225"/>
                <a:gd name="T87" fmla="*/ 0 h 3132"/>
                <a:gd name="T88" fmla="*/ 0 w 2225"/>
                <a:gd name="T89" fmla="*/ 0 h 3132"/>
                <a:gd name="T90" fmla="*/ 0 w 2225"/>
                <a:gd name="T91" fmla="*/ 0 h 3132"/>
                <a:gd name="T92" fmla="*/ 0 w 2225"/>
                <a:gd name="T93" fmla="*/ 0 h 3132"/>
                <a:gd name="T94" fmla="*/ 0 w 2225"/>
                <a:gd name="T95" fmla="*/ 0 h 3132"/>
                <a:gd name="T96" fmla="*/ 0 w 2225"/>
                <a:gd name="T97" fmla="*/ 0 h 3132"/>
                <a:gd name="T98" fmla="*/ 0 w 2225"/>
                <a:gd name="T99" fmla="*/ 0 h 3132"/>
                <a:gd name="T100" fmla="*/ 0 w 2225"/>
                <a:gd name="T101" fmla="*/ 0 h 3132"/>
                <a:gd name="T102" fmla="*/ 0 w 2225"/>
                <a:gd name="T103" fmla="*/ 0 h 3132"/>
                <a:gd name="T104" fmla="*/ 0 w 2225"/>
                <a:gd name="T105" fmla="*/ 0 h 31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225"/>
                <a:gd name="T160" fmla="*/ 0 h 3132"/>
                <a:gd name="T161" fmla="*/ 2225 w 2225"/>
                <a:gd name="T162" fmla="*/ 3132 h 313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225" h="3132">
                  <a:moveTo>
                    <a:pt x="1086" y="1813"/>
                  </a:moveTo>
                  <a:lnTo>
                    <a:pt x="1120" y="1813"/>
                  </a:lnTo>
                  <a:lnTo>
                    <a:pt x="1155" y="1815"/>
                  </a:lnTo>
                  <a:lnTo>
                    <a:pt x="1172" y="1817"/>
                  </a:lnTo>
                  <a:lnTo>
                    <a:pt x="1189" y="1819"/>
                  </a:lnTo>
                  <a:lnTo>
                    <a:pt x="1205" y="1823"/>
                  </a:lnTo>
                  <a:lnTo>
                    <a:pt x="1222" y="1826"/>
                  </a:lnTo>
                  <a:lnTo>
                    <a:pt x="1239" y="1830"/>
                  </a:lnTo>
                  <a:lnTo>
                    <a:pt x="1255" y="1835"/>
                  </a:lnTo>
                  <a:lnTo>
                    <a:pt x="1270" y="1842"/>
                  </a:lnTo>
                  <a:lnTo>
                    <a:pt x="1286" y="1849"/>
                  </a:lnTo>
                  <a:lnTo>
                    <a:pt x="1301" y="1858"/>
                  </a:lnTo>
                  <a:lnTo>
                    <a:pt x="1315" y="1868"/>
                  </a:lnTo>
                  <a:lnTo>
                    <a:pt x="1330" y="1879"/>
                  </a:lnTo>
                  <a:lnTo>
                    <a:pt x="1343" y="1890"/>
                  </a:lnTo>
                  <a:lnTo>
                    <a:pt x="1354" y="1901"/>
                  </a:lnTo>
                  <a:lnTo>
                    <a:pt x="1364" y="1914"/>
                  </a:lnTo>
                  <a:lnTo>
                    <a:pt x="1374" y="1927"/>
                  </a:lnTo>
                  <a:lnTo>
                    <a:pt x="1384" y="1941"/>
                  </a:lnTo>
                  <a:lnTo>
                    <a:pt x="1392" y="1956"/>
                  </a:lnTo>
                  <a:lnTo>
                    <a:pt x="1400" y="1972"/>
                  </a:lnTo>
                  <a:lnTo>
                    <a:pt x="1408" y="1988"/>
                  </a:lnTo>
                  <a:lnTo>
                    <a:pt x="1414" y="2006"/>
                  </a:lnTo>
                  <a:lnTo>
                    <a:pt x="1420" y="2024"/>
                  </a:lnTo>
                  <a:lnTo>
                    <a:pt x="1426" y="2042"/>
                  </a:lnTo>
                  <a:lnTo>
                    <a:pt x="1430" y="2062"/>
                  </a:lnTo>
                  <a:lnTo>
                    <a:pt x="1434" y="2081"/>
                  </a:lnTo>
                  <a:lnTo>
                    <a:pt x="1438" y="2100"/>
                  </a:lnTo>
                  <a:lnTo>
                    <a:pt x="1440" y="2121"/>
                  </a:lnTo>
                  <a:lnTo>
                    <a:pt x="1441" y="2140"/>
                  </a:lnTo>
                  <a:lnTo>
                    <a:pt x="1441" y="2161"/>
                  </a:lnTo>
                  <a:lnTo>
                    <a:pt x="1441" y="2178"/>
                  </a:lnTo>
                  <a:lnTo>
                    <a:pt x="1440" y="2194"/>
                  </a:lnTo>
                  <a:lnTo>
                    <a:pt x="1439" y="2211"/>
                  </a:lnTo>
                  <a:lnTo>
                    <a:pt x="1437" y="2228"/>
                  </a:lnTo>
                  <a:lnTo>
                    <a:pt x="1433" y="2245"/>
                  </a:lnTo>
                  <a:lnTo>
                    <a:pt x="1430" y="2261"/>
                  </a:lnTo>
                  <a:lnTo>
                    <a:pt x="1426" y="2277"/>
                  </a:lnTo>
                  <a:lnTo>
                    <a:pt x="1422" y="2293"/>
                  </a:lnTo>
                  <a:lnTo>
                    <a:pt x="1417" y="2308"/>
                  </a:lnTo>
                  <a:lnTo>
                    <a:pt x="1412" y="2325"/>
                  </a:lnTo>
                  <a:lnTo>
                    <a:pt x="1405" y="2339"/>
                  </a:lnTo>
                  <a:lnTo>
                    <a:pt x="1399" y="2354"/>
                  </a:lnTo>
                  <a:lnTo>
                    <a:pt x="1391" y="2368"/>
                  </a:lnTo>
                  <a:lnTo>
                    <a:pt x="1384" y="2382"/>
                  </a:lnTo>
                  <a:lnTo>
                    <a:pt x="1376" y="2395"/>
                  </a:lnTo>
                  <a:lnTo>
                    <a:pt x="1368" y="2408"/>
                  </a:lnTo>
                  <a:lnTo>
                    <a:pt x="1353" y="2427"/>
                  </a:lnTo>
                  <a:lnTo>
                    <a:pt x="1338" y="2444"/>
                  </a:lnTo>
                  <a:lnTo>
                    <a:pt x="1323" y="2459"/>
                  </a:lnTo>
                  <a:lnTo>
                    <a:pt x="1307" y="2472"/>
                  </a:lnTo>
                  <a:lnTo>
                    <a:pt x="1292" y="2484"/>
                  </a:lnTo>
                  <a:lnTo>
                    <a:pt x="1276" y="2495"/>
                  </a:lnTo>
                  <a:lnTo>
                    <a:pt x="1259" y="2503"/>
                  </a:lnTo>
                  <a:lnTo>
                    <a:pt x="1243" y="2511"/>
                  </a:lnTo>
                  <a:lnTo>
                    <a:pt x="1225" y="2517"/>
                  </a:lnTo>
                  <a:lnTo>
                    <a:pt x="1207" y="2523"/>
                  </a:lnTo>
                  <a:lnTo>
                    <a:pt x="1189" y="2527"/>
                  </a:lnTo>
                  <a:lnTo>
                    <a:pt x="1170" y="2530"/>
                  </a:lnTo>
                  <a:lnTo>
                    <a:pt x="1149" y="2533"/>
                  </a:lnTo>
                  <a:lnTo>
                    <a:pt x="1129" y="2534"/>
                  </a:lnTo>
                  <a:lnTo>
                    <a:pt x="1108" y="2535"/>
                  </a:lnTo>
                  <a:lnTo>
                    <a:pt x="1086" y="2535"/>
                  </a:lnTo>
                  <a:lnTo>
                    <a:pt x="706" y="2535"/>
                  </a:lnTo>
                  <a:lnTo>
                    <a:pt x="706" y="1813"/>
                  </a:lnTo>
                  <a:lnTo>
                    <a:pt x="1086" y="1813"/>
                  </a:lnTo>
                  <a:close/>
                  <a:moveTo>
                    <a:pt x="1000" y="616"/>
                  </a:moveTo>
                  <a:lnTo>
                    <a:pt x="1021" y="616"/>
                  </a:lnTo>
                  <a:lnTo>
                    <a:pt x="1047" y="616"/>
                  </a:lnTo>
                  <a:lnTo>
                    <a:pt x="1075" y="618"/>
                  </a:lnTo>
                  <a:lnTo>
                    <a:pt x="1105" y="620"/>
                  </a:lnTo>
                  <a:lnTo>
                    <a:pt x="1136" y="624"/>
                  </a:lnTo>
                  <a:lnTo>
                    <a:pt x="1169" y="631"/>
                  </a:lnTo>
                  <a:lnTo>
                    <a:pt x="1185" y="635"/>
                  </a:lnTo>
                  <a:lnTo>
                    <a:pt x="1201" y="640"/>
                  </a:lnTo>
                  <a:lnTo>
                    <a:pt x="1217" y="645"/>
                  </a:lnTo>
                  <a:lnTo>
                    <a:pt x="1232" y="651"/>
                  </a:lnTo>
                  <a:lnTo>
                    <a:pt x="1248" y="659"/>
                  </a:lnTo>
                  <a:lnTo>
                    <a:pt x="1263" y="669"/>
                  </a:lnTo>
                  <a:lnTo>
                    <a:pt x="1278" y="678"/>
                  </a:lnTo>
                  <a:lnTo>
                    <a:pt x="1292" y="690"/>
                  </a:lnTo>
                  <a:lnTo>
                    <a:pt x="1304" y="703"/>
                  </a:lnTo>
                  <a:lnTo>
                    <a:pt x="1316" y="718"/>
                  </a:lnTo>
                  <a:lnTo>
                    <a:pt x="1328" y="733"/>
                  </a:lnTo>
                  <a:lnTo>
                    <a:pt x="1338" y="749"/>
                  </a:lnTo>
                  <a:lnTo>
                    <a:pt x="1346" y="767"/>
                  </a:lnTo>
                  <a:lnTo>
                    <a:pt x="1354" y="785"/>
                  </a:lnTo>
                  <a:lnTo>
                    <a:pt x="1360" y="804"/>
                  </a:lnTo>
                  <a:lnTo>
                    <a:pt x="1366" y="824"/>
                  </a:lnTo>
                  <a:lnTo>
                    <a:pt x="1370" y="845"/>
                  </a:lnTo>
                  <a:lnTo>
                    <a:pt x="1373" y="867"/>
                  </a:lnTo>
                  <a:lnTo>
                    <a:pt x="1375" y="888"/>
                  </a:lnTo>
                  <a:lnTo>
                    <a:pt x="1376" y="911"/>
                  </a:lnTo>
                  <a:lnTo>
                    <a:pt x="1375" y="927"/>
                  </a:lnTo>
                  <a:lnTo>
                    <a:pt x="1374" y="942"/>
                  </a:lnTo>
                  <a:lnTo>
                    <a:pt x="1373" y="958"/>
                  </a:lnTo>
                  <a:lnTo>
                    <a:pt x="1371" y="974"/>
                  </a:lnTo>
                  <a:lnTo>
                    <a:pt x="1368" y="989"/>
                  </a:lnTo>
                  <a:lnTo>
                    <a:pt x="1364" y="1004"/>
                  </a:lnTo>
                  <a:lnTo>
                    <a:pt x="1360" y="1018"/>
                  </a:lnTo>
                  <a:lnTo>
                    <a:pt x="1356" y="1032"/>
                  </a:lnTo>
                  <a:lnTo>
                    <a:pt x="1351" y="1046"/>
                  </a:lnTo>
                  <a:lnTo>
                    <a:pt x="1345" y="1059"/>
                  </a:lnTo>
                  <a:lnTo>
                    <a:pt x="1340" y="1072"/>
                  </a:lnTo>
                  <a:lnTo>
                    <a:pt x="1333" y="1085"/>
                  </a:lnTo>
                  <a:lnTo>
                    <a:pt x="1326" y="1096"/>
                  </a:lnTo>
                  <a:lnTo>
                    <a:pt x="1318" y="1107"/>
                  </a:lnTo>
                  <a:lnTo>
                    <a:pt x="1311" y="1117"/>
                  </a:lnTo>
                  <a:lnTo>
                    <a:pt x="1302" y="1127"/>
                  </a:lnTo>
                  <a:lnTo>
                    <a:pt x="1289" y="1141"/>
                  </a:lnTo>
                  <a:lnTo>
                    <a:pt x="1275" y="1153"/>
                  </a:lnTo>
                  <a:lnTo>
                    <a:pt x="1261" y="1164"/>
                  </a:lnTo>
                  <a:lnTo>
                    <a:pt x="1247" y="1173"/>
                  </a:lnTo>
                  <a:lnTo>
                    <a:pt x="1232" y="1181"/>
                  </a:lnTo>
                  <a:lnTo>
                    <a:pt x="1218" y="1188"/>
                  </a:lnTo>
                  <a:lnTo>
                    <a:pt x="1203" y="1194"/>
                  </a:lnTo>
                  <a:lnTo>
                    <a:pt x="1187" y="1199"/>
                  </a:lnTo>
                  <a:lnTo>
                    <a:pt x="1172" y="1203"/>
                  </a:lnTo>
                  <a:lnTo>
                    <a:pt x="1156" y="1205"/>
                  </a:lnTo>
                  <a:lnTo>
                    <a:pt x="1140" y="1207"/>
                  </a:lnTo>
                  <a:lnTo>
                    <a:pt x="1124" y="1209"/>
                  </a:lnTo>
                  <a:lnTo>
                    <a:pt x="1090" y="1212"/>
                  </a:lnTo>
                  <a:lnTo>
                    <a:pt x="1056" y="1212"/>
                  </a:lnTo>
                  <a:lnTo>
                    <a:pt x="698" y="1212"/>
                  </a:lnTo>
                  <a:lnTo>
                    <a:pt x="698" y="616"/>
                  </a:lnTo>
                  <a:lnTo>
                    <a:pt x="1000" y="616"/>
                  </a:lnTo>
                  <a:close/>
                  <a:moveTo>
                    <a:pt x="49" y="0"/>
                  </a:moveTo>
                  <a:lnTo>
                    <a:pt x="0" y="0"/>
                  </a:lnTo>
                  <a:lnTo>
                    <a:pt x="0" y="3132"/>
                  </a:lnTo>
                  <a:lnTo>
                    <a:pt x="1260" y="3132"/>
                  </a:lnTo>
                  <a:lnTo>
                    <a:pt x="1315" y="3130"/>
                  </a:lnTo>
                  <a:lnTo>
                    <a:pt x="1368" y="3127"/>
                  </a:lnTo>
                  <a:lnTo>
                    <a:pt x="1419" y="3123"/>
                  </a:lnTo>
                  <a:lnTo>
                    <a:pt x="1470" y="3115"/>
                  </a:lnTo>
                  <a:lnTo>
                    <a:pt x="1519" y="3107"/>
                  </a:lnTo>
                  <a:lnTo>
                    <a:pt x="1567" y="3096"/>
                  </a:lnTo>
                  <a:lnTo>
                    <a:pt x="1613" y="3083"/>
                  </a:lnTo>
                  <a:lnTo>
                    <a:pt x="1658" y="3068"/>
                  </a:lnTo>
                  <a:lnTo>
                    <a:pt x="1701" y="3052"/>
                  </a:lnTo>
                  <a:lnTo>
                    <a:pt x="1744" y="3033"/>
                  </a:lnTo>
                  <a:lnTo>
                    <a:pt x="1784" y="3013"/>
                  </a:lnTo>
                  <a:lnTo>
                    <a:pt x="1823" y="2991"/>
                  </a:lnTo>
                  <a:lnTo>
                    <a:pt x="1860" y="2968"/>
                  </a:lnTo>
                  <a:lnTo>
                    <a:pt x="1896" y="2943"/>
                  </a:lnTo>
                  <a:lnTo>
                    <a:pt x="1930" y="2916"/>
                  </a:lnTo>
                  <a:lnTo>
                    <a:pt x="1963" y="2888"/>
                  </a:lnTo>
                  <a:lnTo>
                    <a:pt x="1993" y="2858"/>
                  </a:lnTo>
                  <a:lnTo>
                    <a:pt x="2022" y="2826"/>
                  </a:lnTo>
                  <a:lnTo>
                    <a:pt x="2049" y="2793"/>
                  </a:lnTo>
                  <a:lnTo>
                    <a:pt x="2074" y="2758"/>
                  </a:lnTo>
                  <a:lnTo>
                    <a:pt x="2098" y="2722"/>
                  </a:lnTo>
                  <a:lnTo>
                    <a:pt x="2120" y="2684"/>
                  </a:lnTo>
                  <a:lnTo>
                    <a:pt x="2139" y="2646"/>
                  </a:lnTo>
                  <a:lnTo>
                    <a:pt x="2157" y="2605"/>
                  </a:lnTo>
                  <a:lnTo>
                    <a:pt x="2172" y="2563"/>
                  </a:lnTo>
                  <a:lnTo>
                    <a:pt x="2186" y="2520"/>
                  </a:lnTo>
                  <a:lnTo>
                    <a:pt x="2198" y="2475"/>
                  </a:lnTo>
                  <a:lnTo>
                    <a:pt x="2208" y="2430"/>
                  </a:lnTo>
                  <a:lnTo>
                    <a:pt x="2215" y="2383"/>
                  </a:lnTo>
                  <a:lnTo>
                    <a:pt x="2221" y="2335"/>
                  </a:lnTo>
                  <a:lnTo>
                    <a:pt x="2224" y="2286"/>
                  </a:lnTo>
                  <a:lnTo>
                    <a:pt x="2225" y="2235"/>
                  </a:lnTo>
                  <a:lnTo>
                    <a:pt x="2224" y="2185"/>
                  </a:lnTo>
                  <a:lnTo>
                    <a:pt x="2221" y="2136"/>
                  </a:lnTo>
                  <a:lnTo>
                    <a:pt x="2219" y="2113"/>
                  </a:lnTo>
                  <a:lnTo>
                    <a:pt x="2215" y="2090"/>
                  </a:lnTo>
                  <a:lnTo>
                    <a:pt x="2212" y="2067"/>
                  </a:lnTo>
                  <a:lnTo>
                    <a:pt x="2209" y="2044"/>
                  </a:lnTo>
                  <a:lnTo>
                    <a:pt x="2204" y="2023"/>
                  </a:lnTo>
                  <a:lnTo>
                    <a:pt x="2199" y="2001"/>
                  </a:lnTo>
                  <a:lnTo>
                    <a:pt x="2194" y="1980"/>
                  </a:lnTo>
                  <a:lnTo>
                    <a:pt x="2187" y="1959"/>
                  </a:lnTo>
                  <a:lnTo>
                    <a:pt x="2181" y="1939"/>
                  </a:lnTo>
                  <a:lnTo>
                    <a:pt x="2173" y="1918"/>
                  </a:lnTo>
                  <a:lnTo>
                    <a:pt x="2166" y="1898"/>
                  </a:lnTo>
                  <a:lnTo>
                    <a:pt x="2157" y="1879"/>
                  </a:lnTo>
                  <a:lnTo>
                    <a:pt x="2149" y="1859"/>
                  </a:lnTo>
                  <a:lnTo>
                    <a:pt x="2139" y="1841"/>
                  </a:lnTo>
                  <a:lnTo>
                    <a:pt x="2128" y="1823"/>
                  </a:lnTo>
                  <a:lnTo>
                    <a:pt x="2118" y="1804"/>
                  </a:lnTo>
                  <a:lnTo>
                    <a:pt x="2107" y="1786"/>
                  </a:lnTo>
                  <a:lnTo>
                    <a:pt x="2095" y="1768"/>
                  </a:lnTo>
                  <a:lnTo>
                    <a:pt x="2082" y="1750"/>
                  </a:lnTo>
                  <a:lnTo>
                    <a:pt x="2069" y="1733"/>
                  </a:lnTo>
                  <a:lnTo>
                    <a:pt x="2056" y="1716"/>
                  </a:lnTo>
                  <a:lnTo>
                    <a:pt x="2041" y="1700"/>
                  </a:lnTo>
                  <a:lnTo>
                    <a:pt x="2026" y="1682"/>
                  </a:lnTo>
                  <a:lnTo>
                    <a:pt x="2011" y="1666"/>
                  </a:lnTo>
                  <a:lnTo>
                    <a:pt x="1995" y="1650"/>
                  </a:lnTo>
                  <a:lnTo>
                    <a:pt x="1978" y="1634"/>
                  </a:lnTo>
                  <a:lnTo>
                    <a:pt x="1960" y="1619"/>
                  </a:lnTo>
                  <a:lnTo>
                    <a:pt x="1943" y="1603"/>
                  </a:lnTo>
                  <a:lnTo>
                    <a:pt x="1915" y="1581"/>
                  </a:lnTo>
                  <a:lnTo>
                    <a:pt x="1888" y="1561"/>
                  </a:lnTo>
                  <a:lnTo>
                    <a:pt x="1859" y="1542"/>
                  </a:lnTo>
                  <a:lnTo>
                    <a:pt x="1830" y="1525"/>
                  </a:lnTo>
                  <a:lnTo>
                    <a:pt x="1801" y="1509"/>
                  </a:lnTo>
                  <a:lnTo>
                    <a:pt x="1771" y="1494"/>
                  </a:lnTo>
                  <a:lnTo>
                    <a:pt x="1741" y="1480"/>
                  </a:lnTo>
                  <a:lnTo>
                    <a:pt x="1710" y="1467"/>
                  </a:lnTo>
                  <a:lnTo>
                    <a:pt x="1733" y="1455"/>
                  </a:lnTo>
                  <a:lnTo>
                    <a:pt x="1757" y="1442"/>
                  </a:lnTo>
                  <a:lnTo>
                    <a:pt x="1780" y="1429"/>
                  </a:lnTo>
                  <a:lnTo>
                    <a:pt x="1802" y="1415"/>
                  </a:lnTo>
                  <a:lnTo>
                    <a:pt x="1825" y="1400"/>
                  </a:lnTo>
                  <a:lnTo>
                    <a:pt x="1846" y="1384"/>
                  </a:lnTo>
                  <a:lnTo>
                    <a:pt x="1867" y="1368"/>
                  </a:lnTo>
                  <a:lnTo>
                    <a:pt x="1887" y="1350"/>
                  </a:lnTo>
                  <a:lnTo>
                    <a:pt x="1914" y="1324"/>
                  </a:lnTo>
                  <a:lnTo>
                    <a:pt x="1939" y="1297"/>
                  </a:lnTo>
                  <a:lnTo>
                    <a:pt x="1962" y="1269"/>
                  </a:lnTo>
                  <a:lnTo>
                    <a:pt x="1983" y="1240"/>
                  </a:lnTo>
                  <a:lnTo>
                    <a:pt x="2002" y="1208"/>
                  </a:lnTo>
                  <a:lnTo>
                    <a:pt x="2021" y="1177"/>
                  </a:lnTo>
                  <a:lnTo>
                    <a:pt x="2037" y="1145"/>
                  </a:lnTo>
                  <a:lnTo>
                    <a:pt x="2052" y="1110"/>
                  </a:lnTo>
                  <a:lnTo>
                    <a:pt x="2065" y="1076"/>
                  </a:lnTo>
                  <a:lnTo>
                    <a:pt x="2076" y="1040"/>
                  </a:lnTo>
                  <a:lnTo>
                    <a:pt x="2085" y="1004"/>
                  </a:lnTo>
                  <a:lnTo>
                    <a:pt x="2094" y="966"/>
                  </a:lnTo>
                  <a:lnTo>
                    <a:pt x="2099" y="927"/>
                  </a:lnTo>
                  <a:lnTo>
                    <a:pt x="2105" y="888"/>
                  </a:lnTo>
                  <a:lnTo>
                    <a:pt x="2107" y="847"/>
                  </a:lnTo>
                  <a:lnTo>
                    <a:pt x="2108" y="807"/>
                  </a:lnTo>
                  <a:lnTo>
                    <a:pt x="2107" y="765"/>
                  </a:lnTo>
                  <a:lnTo>
                    <a:pt x="2104" y="723"/>
                  </a:lnTo>
                  <a:lnTo>
                    <a:pt x="2098" y="683"/>
                  </a:lnTo>
                  <a:lnTo>
                    <a:pt x="2092" y="643"/>
                  </a:lnTo>
                  <a:lnTo>
                    <a:pt x="2083" y="604"/>
                  </a:lnTo>
                  <a:lnTo>
                    <a:pt x="2071" y="565"/>
                  </a:lnTo>
                  <a:lnTo>
                    <a:pt x="2058" y="529"/>
                  </a:lnTo>
                  <a:lnTo>
                    <a:pt x="2043" y="492"/>
                  </a:lnTo>
                  <a:lnTo>
                    <a:pt x="2026" y="456"/>
                  </a:lnTo>
                  <a:lnTo>
                    <a:pt x="2008" y="422"/>
                  </a:lnTo>
                  <a:lnTo>
                    <a:pt x="1986" y="389"/>
                  </a:lnTo>
                  <a:lnTo>
                    <a:pt x="1963" y="355"/>
                  </a:lnTo>
                  <a:lnTo>
                    <a:pt x="1938" y="323"/>
                  </a:lnTo>
                  <a:lnTo>
                    <a:pt x="1910" y="290"/>
                  </a:lnTo>
                  <a:lnTo>
                    <a:pt x="1881" y="259"/>
                  </a:lnTo>
                  <a:lnTo>
                    <a:pt x="1850" y="229"/>
                  </a:lnTo>
                  <a:lnTo>
                    <a:pt x="1829" y="212"/>
                  </a:lnTo>
                  <a:lnTo>
                    <a:pt x="1809" y="195"/>
                  </a:lnTo>
                  <a:lnTo>
                    <a:pt x="1788" y="180"/>
                  </a:lnTo>
                  <a:lnTo>
                    <a:pt x="1768" y="164"/>
                  </a:lnTo>
                  <a:lnTo>
                    <a:pt x="1747" y="150"/>
                  </a:lnTo>
                  <a:lnTo>
                    <a:pt x="1726" y="136"/>
                  </a:lnTo>
                  <a:lnTo>
                    <a:pt x="1704" y="125"/>
                  </a:lnTo>
                  <a:lnTo>
                    <a:pt x="1683" y="113"/>
                  </a:lnTo>
                  <a:lnTo>
                    <a:pt x="1661" y="101"/>
                  </a:lnTo>
                  <a:lnTo>
                    <a:pt x="1640" y="91"/>
                  </a:lnTo>
                  <a:lnTo>
                    <a:pt x="1617" y="81"/>
                  </a:lnTo>
                  <a:lnTo>
                    <a:pt x="1595" y="72"/>
                  </a:lnTo>
                  <a:lnTo>
                    <a:pt x="1572" y="64"/>
                  </a:lnTo>
                  <a:lnTo>
                    <a:pt x="1548" y="56"/>
                  </a:lnTo>
                  <a:lnTo>
                    <a:pt x="1525" y="49"/>
                  </a:lnTo>
                  <a:lnTo>
                    <a:pt x="1501" y="43"/>
                  </a:lnTo>
                  <a:lnTo>
                    <a:pt x="1477" y="36"/>
                  </a:lnTo>
                  <a:lnTo>
                    <a:pt x="1453" y="31"/>
                  </a:lnTo>
                  <a:lnTo>
                    <a:pt x="1428" y="25"/>
                  </a:lnTo>
                  <a:lnTo>
                    <a:pt x="1402" y="21"/>
                  </a:lnTo>
                  <a:lnTo>
                    <a:pt x="1351" y="14"/>
                  </a:lnTo>
                  <a:lnTo>
                    <a:pt x="1298" y="8"/>
                  </a:lnTo>
                  <a:lnTo>
                    <a:pt x="1243" y="4"/>
                  </a:lnTo>
                  <a:lnTo>
                    <a:pt x="1187" y="2"/>
                  </a:lnTo>
                  <a:lnTo>
                    <a:pt x="1129" y="0"/>
                  </a:lnTo>
                  <a:lnTo>
                    <a:pt x="1070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59" name="Freeform 28"/>
            <p:cNvSpPr>
              <a:spLocks/>
            </p:cNvSpPr>
            <p:nvPr/>
          </p:nvSpPr>
          <p:spPr bwMode="auto">
            <a:xfrm>
              <a:off x="4666" y="482"/>
              <a:ext cx="196" cy="241"/>
            </a:xfrm>
            <a:custGeom>
              <a:avLst/>
              <a:gdLst>
                <a:gd name="T0" fmla="*/ 0 w 2554"/>
                <a:gd name="T1" fmla="*/ 0 h 3138"/>
                <a:gd name="T2" fmla="*/ 0 w 2554"/>
                <a:gd name="T3" fmla="*/ 0 h 3138"/>
                <a:gd name="T4" fmla="*/ 0 w 2554"/>
                <a:gd name="T5" fmla="*/ 0 h 3138"/>
                <a:gd name="T6" fmla="*/ 0 w 2554"/>
                <a:gd name="T7" fmla="*/ 0 h 3138"/>
                <a:gd name="T8" fmla="*/ 0 w 2554"/>
                <a:gd name="T9" fmla="*/ 0 h 3138"/>
                <a:gd name="T10" fmla="*/ 0 w 2554"/>
                <a:gd name="T11" fmla="*/ 0 h 3138"/>
                <a:gd name="T12" fmla="*/ 0 w 2554"/>
                <a:gd name="T13" fmla="*/ 0 h 3138"/>
                <a:gd name="T14" fmla="*/ 0 w 2554"/>
                <a:gd name="T15" fmla="*/ 0 h 3138"/>
                <a:gd name="T16" fmla="*/ 0 w 2554"/>
                <a:gd name="T17" fmla="*/ 0 h 3138"/>
                <a:gd name="T18" fmla="*/ 0 w 2554"/>
                <a:gd name="T19" fmla="*/ 0 h 3138"/>
                <a:gd name="T20" fmla="*/ 0 w 2554"/>
                <a:gd name="T21" fmla="*/ 0 h 3138"/>
                <a:gd name="T22" fmla="*/ 0 w 2554"/>
                <a:gd name="T23" fmla="*/ 0 h 3138"/>
                <a:gd name="T24" fmla="*/ 0 w 2554"/>
                <a:gd name="T25" fmla="*/ 0 h 3138"/>
                <a:gd name="T26" fmla="*/ 0 w 2554"/>
                <a:gd name="T27" fmla="*/ 0 h 3138"/>
                <a:gd name="T28" fmla="*/ 0 w 2554"/>
                <a:gd name="T29" fmla="*/ 0 h 3138"/>
                <a:gd name="T30" fmla="*/ 0 w 2554"/>
                <a:gd name="T31" fmla="*/ 0 h 3138"/>
                <a:gd name="T32" fmla="*/ 0 w 2554"/>
                <a:gd name="T33" fmla="*/ 0 h 3138"/>
                <a:gd name="T34" fmla="*/ 0 w 2554"/>
                <a:gd name="T35" fmla="*/ 0 h 3138"/>
                <a:gd name="T36" fmla="*/ 0 w 2554"/>
                <a:gd name="T37" fmla="*/ 0 h 3138"/>
                <a:gd name="T38" fmla="*/ 0 w 2554"/>
                <a:gd name="T39" fmla="*/ 0 h 3138"/>
                <a:gd name="T40" fmla="*/ 0 w 2554"/>
                <a:gd name="T41" fmla="*/ 0 h 3138"/>
                <a:gd name="T42" fmla="*/ 0 w 2554"/>
                <a:gd name="T43" fmla="*/ 0 h 3138"/>
                <a:gd name="T44" fmla="*/ 0 w 2554"/>
                <a:gd name="T45" fmla="*/ 0 h 3138"/>
                <a:gd name="T46" fmla="*/ 0 w 2554"/>
                <a:gd name="T47" fmla="*/ 0 h 3138"/>
                <a:gd name="T48" fmla="*/ 0 w 2554"/>
                <a:gd name="T49" fmla="*/ 0 h 3138"/>
                <a:gd name="T50" fmla="*/ 0 w 2554"/>
                <a:gd name="T51" fmla="*/ 0 h 3138"/>
                <a:gd name="T52" fmla="*/ 0 w 2554"/>
                <a:gd name="T53" fmla="*/ 0 h 3138"/>
                <a:gd name="T54" fmla="*/ 0 w 2554"/>
                <a:gd name="T55" fmla="*/ 0 h 3138"/>
                <a:gd name="T56" fmla="*/ 0 w 2554"/>
                <a:gd name="T57" fmla="*/ 0 h 3138"/>
                <a:gd name="T58" fmla="*/ 0 w 2554"/>
                <a:gd name="T59" fmla="*/ 0 h 3138"/>
                <a:gd name="T60" fmla="*/ 0 w 2554"/>
                <a:gd name="T61" fmla="*/ 0 h 3138"/>
                <a:gd name="T62" fmla="*/ 0 w 2554"/>
                <a:gd name="T63" fmla="*/ 0 h 3138"/>
                <a:gd name="T64" fmla="*/ 0 w 2554"/>
                <a:gd name="T65" fmla="*/ 0 h 3138"/>
                <a:gd name="T66" fmla="*/ 0 w 2554"/>
                <a:gd name="T67" fmla="*/ 0 h 3138"/>
                <a:gd name="T68" fmla="*/ 0 w 2554"/>
                <a:gd name="T69" fmla="*/ 0 h 3138"/>
                <a:gd name="T70" fmla="*/ 0 w 2554"/>
                <a:gd name="T71" fmla="*/ 0 h 3138"/>
                <a:gd name="T72" fmla="*/ 0 w 2554"/>
                <a:gd name="T73" fmla="*/ 0 h 3138"/>
                <a:gd name="T74" fmla="*/ 0 w 2554"/>
                <a:gd name="T75" fmla="*/ 0 h 3138"/>
                <a:gd name="T76" fmla="*/ 0 w 2554"/>
                <a:gd name="T77" fmla="*/ 0 h 3138"/>
                <a:gd name="T78" fmla="*/ 0 w 2554"/>
                <a:gd name="T79" fmla="*/ 0 h 3138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2554"/>
                <a:gd name="T121" fmla="*/ 0 h 3138"/>
                <a:gd name="T122" fmla="*/ 2554 w 2554"/>
                <a:gd name="T123" fmla="*/ 3138 h 3138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2554" h="3138">
                  <a:moveTo>
                    <a:pt x="2484" y="0"/>
                  </a:moveTo>
                  <a:lnTo>
                    <a:pt x="0" y="0"/>
                  </a:lnTo>
                  <a:lnTo>
                    <a:pt x="0" y="601"/>
                  </a:lnTo>
                  <a:lnTo>
                    <a:pt x="8" y="601"/>
                  </a:lnTo>
                  <a:lnTo>
                    <a:pt x="33" y="601"/>
                  </a:lnTo>
                  <a:lnTo>
                    <a:pt x="73" y="601"/>
                  </a:lnTo>
                  <a:lnTo>
                    <a:pt x="124" y="601"/>
                  </a:lnTo>
                  <a:lnTo>
                    <a:pt x="186" y="602"/>
                  </a:lnTo>
                  <a:lnTo>
                    <a:pt x="253" y="602"/>
                  </a:lnTo>
                  <a:lnTo>
                    <a:pt x="328" y="602"/>
                  </a:lnTo>
                  <a:lnTo>
                    <a:pt x="405" y="602"/>
                  </a:lnTo>
                  <a:lnTo>
                    <a:pt x="484" y="602"/>
                  </a:lnTo>
                  <a:lnTo>
                    <a:pt x="561" y="602"/>
                  </a:lnTo>
                  <a:lnTo>
                    <a:pt x="634" y="602"/>
                  </a:lnTo>
                  <a:lnTo>
                    <a:pt x="703" y="602"/>
                  </a:lnTo>
                  <a:lnTo>
                    <a:pt x="763" y="602"/>
                  </a:lnTo>
                  <a:lnTo>
                    <a:pt x="814" y="603"/>
                  </a:lnTo>
                  <a:lnTo>
                    <a:pt x="853" y="603"/>
                  </a:lnTo>
                  <a:lnTo>
                    <a:pt x="877" y="603"/>
                  </a:lnTo>
                  <a:lnTo>
                    <a:pt x="877" y="3138"/>
                  </a:lnTo>
                  <a:lnTo>
                    <a:pt x="1583" y="3138"/>
                  </a:lnTo>
                  <a:lnTo>
                    <a:pt x="1583" y="602"/>
                  </a:lnTo>
                  <a:lnTo>
                    <a:pt x="1606" y="602"/>
                  </a:lnTo>
                  <a:lnTo>
                    <a:pt x="1640" y="602"/>
                  </a:lnTo>
                  <a:lnTo>
                    <a:pt x="1685" y="602"/>
                  </a:lnTo>
                  <a:lnTo>
                    <a:pt x="1739" y="602"/>
                  </a:lnTo>
                  <a:lnTo>
                    <a:pt x="1799" y="602"/>
                  </a:lnTo>
                  <a:lnTo>
                    <a:pt x="1864" y="602"/>
                  </a:lnTo>
                  <a:lnTo>
                    <a:pt x="1930" y="602"/>
                  </a:lnTo>
                  <a:lnTo>
                    <a:pt x="1999" y="602"/>
                  </a:lnTo>
                  <a:lnTo>
                    <a:pt x="2066" y="602"/>
                  </a:lnTo>
                  <a:lnTo>
                    <a:pt x="2131" y="602"/>
                  </a:lnTo>
                  <a:lnTo>
                    <a:pt x="2190" y="602"/>
                  </a:lnTo>
                  <a:lnTo>
                    <a:pt x="2244" y="602"/>
                  </a:lnTo>
                  <a:lnTo>
                    <a:pt x="2288" y="602"/>
                  </a:lnTo>
                  <a:lnTo>
                    <a:pt x="2322" y="602"/>
                  </a:lnTo>
                  <a:lnTo>
                    <a:pt x="2344" y="602"/>
                  </a:lnTo>
                  <a:lnTo>
                    <a:pt x="2351" y="602"/>
                  </a:lnTo>
                  <a:lnTo>
                    <a:pt x="2554" y="0"/>
                  </a:lnTo>
                  <a:lnTo>
                    <a:pt x="2484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60" name="Freeform 29"/>
            <p:cNvSpPr>
              <a:spLocks noEditPoints="1"/>
            </p:cNvSpPr>
            <p:nvPr/>
          </p:nvSpPr>
          <p:spPr bwMode="auto">
            <a:xfrm>
              <a:off x="4876" y="481"/>
              <a:ext cx="172" cy="241"/>
            </a:xfrm>
            <a:custGeom>
              <a:avLst/>
              <a:gdLst>
                <a:gd name="T0" fmla="*/ 0 w 2233"/>
                <a:gd name="T1" fmla="*/ 0 h 3136"/>
                <a:gd name="T2" fmla="*/ 0 w 2233"/>
                <a:gd name="T3" fmla="*/ 0 h 3136"/>
                <a:gd name="T4" fmla="*/ 0 w 2233"/>
                <a:gd name="T5" fmla="*/ 0 h 3136"/>
                <a:gd name="T6" fmla="*/ 0 w 2233"/>
                <a:gd name="T7" fmla="*/ 0 h 3136"/>
                <a:gd name="T8" fmla="*/ 0 w 2233"/>
                <a:gd name="T9" fmla="*/ 0 h 3136"/>
                <a:gd name="T10" fmla="*/ 0 w 2233"/>
                <a:gd name="T11" fmla="*/ 0 h 3136"/>
                <a:gd name="T12" fmla="*/ 0 w 2233"/>
                <a:gd name="T13" fmla="*/ 0 h 3136"/>
                <a:gd name="T14" fmla="*/ 0 w 2233"/>
                <a:gd name="T15" fmla="*/ 0 h 3136"/>
                <a:gd name="T16" fmla="*/ 0 w 2233"/>
                <a:gd name="T17" fmla="*/ 0 h 3136"/>
                <a:gd name="T18" fmla="*/ 0 w 2233"/>
                <a:gd name="T19" fmla="*/ 0 h 3136"/>
                <a:gd name="T20" fmla="*/ 0 w 2233"/>
                <a:gd name="T21" fmla="*/ 0 h 3136"/>
                <a:gd name="T22" fmla="*/ 0 w 2233"/>
                <a:gd name="T23" fmla="*/ 0 h 3136"/>
                <a:gd name="T24" fmla="*/ 0 w 2233"/>
                <a:gd name="T25" fmla="*/ 0 h 3136"/>
                <a:gd name="T26" fmla="*/ 0 w 2233"/>
                <a:gd name="T27" fmla="*/ 0 h 3136"/>
                <a:gd name="T28" fmla="*/ 0 w 2233"/>
                <a:gd name="T29" fmla="*/ 0 h 3136"/>
                <a:gd name="T30" fmla="*/ 0 w 2233"/>
                <a:gd name="T31" fmla="*/ 0 h 3136"/>
                <a:gd name="T32" fmla="*/ 0 w 2233"/>
                <a:gd name="T33" fmla="*/ 0 h 3136"/>
                <a:gd name="T34" fmla="*/ 0 w 2233"/>
                <a:gd name="T35" fmla="*/ 0 h 3136"/>
                <a:gd name="T36" fmla="*/ 0 w 2233"/>
                <a:gd name="T37" fmla="*/ 0 h 3136"/>
                <a:gd name="T38" fmla="*/ 0 w 2233"/>
                <a:gd name="T39" fmla="*/ 0 h 3136"/>
                <a:gd name="T40" fmla="*/ 0 w 2233"/>
                <a:gd name="T41" fmla="*/ 0 h 3136"/>
                <a:gd name="T42" fmla="*/ 0 w 2233"/>
                <a:gd name="T43" fmla="*/ 0 h 3136"/>
                <a:gd name="T44" fmla="*/ 0 w 2233"/>
                <a:gd name="T45" fmla="*/ 0 h 3136"/>
                <a:gd name="T46" fmla="*/ 0 w 2233"/>
                <a:gd name="T47" fmla="*/ 0 h 3136"/>
                <a:gd name="T48" fmla="*/ 0 w 2233"/>
                <a:gd name="T49" fmla="*/ 0 h 3136"/>
                <a:gd name="T50" fmla="*/ 0 w 2233"/>
                <a:gd name="T51" fmla="*/ 0 h 3136"/>
                <a:gd name="T52" fmla="*/ 0 w 2233"/>
                <a:gd name="T53" fmla="*/ 0 h 3136"/>
                <a:gd name="T54" fmla="*/ 0 w 2233"/>
                <a:gd name="T55" fmla="*/ 0 h 3136"/>
                <a:gd name="T56" fmla="*/ 0 w 2233"/>
                <a:gd name="T57" fmla="*/ 0 h 3136"/>
                <a:gd name="T58" fmla="*/ 0 w 2233"/>
                <a:gd name="T59" fmla="*/ 0 h 3136"/>
                <a:gd name="T60" fmla="*/ 0 w 2233"/>
                <a:gd name="T61" fmla="*/ 0 h 3136"/>
                <a:gd name="T62" fmla="*/ 0 w 2233"/>
                <a:gd name="T63" fmla="*/ 0 h 3136"/>
                <a:gd name="T64" fmla="*/ 0 w 2233"/>
                <a:gd name="T65" fmla="*/ 0 h 3136"/>
                <a:gd name="T66" fmla="*/ 0 w 2233"/>
                <a:gd name="T67" fmla="*/ 0 h 3136"/>
                <a:gd name="T68" fmla="*/ 0 w 2233"/>
                <a:gd name="T69" fmla="*/ 0 h 3136"/>
                <a:gd name="T70" fmla="*/ 0 w 2233"/>
                <a:gd name="T71" fmla="*/ 0 h 3136"/>
                <a:gd name="T72" fmla="*/ 0 w 2233"/>
                <a:gd name="T73" fmla="*/ 0 h 3136"/>
                <a:gd name="T74" fmla="*/ 0 w 2233"/>
                <a:gd name="T75" fmla="*/ 0 h 3136"/>
                <a:gd name="T76" fmla="*/ 0 w 2233"/>
                <a:gd name="T77" fmla="*/ 0 h 3136"/>
                <a:gd name="T78" fmla="*/ 0 w 2233"/>
                <a:gd name="T79" fmla="*/ 0 h 3136"/>
                <a:gd name="T80" fmla="*/ 0 w 2233"/>
                <a:gd name="T81" fmla="*/ 0 h 3136"/>
                <a:gd name="T82" fmla="*/ 0 w 2233"/>
                <a:gd name="T83" fmla="*/ 0 h 3136"/>
                <a:gd name="T84" fmla="*/ 0 w 2233"/>
                <a:gd name="T85" fmla="*/ 0 h 3136"/>
                <a:gd name="T86" fmla="*/ 0 w 2233"/>
                <a:gd name="T87" fmla="*/ 0 h 3136"/>
                <a:gd name="T88" fmla="*/ 0 w 2233"/>
                <a:gd name="T89" fmla="*/ 0 h 3136"/>
                <a:gd name="T90" fmla="*/ 0 w 2233"/>
                <a:gd name="T91" fmla="*/ 0 h 3136"/>
                <a:gd name="T92" fmla="*/ 0 w 2233"/>
                <a:gd name="T93" fmla="*/ 0 h 3136"/>
                <a:gd name="T94" fmla="*/ 0 w 2233"/>
                <a:gd name="T95" fmla="*/ 0 h 3136"/>
                <a:gd name="T96" fmla="*/ 0 w 2233"/>
                <a:gd name="T97" fmla="*/ 0 h 3136"/>
                <a:gd name="T98" fmla="*/ 0 w 2233"/>
                <a:gd name="T99" fmla="*/ 0 h 3136"/>
                <a:gd name="T100" fmla="*/ 0 w 2233"/>
                <a:gd name="T101" fmla="*/ 0 h 3136"/>
                <a:gd name="T102" fmla="*/ 0 w 2233"/>
                <a:gd name="T103" fmla="*/ 0 h 3136"/>
                <a:gd name="T104" fmla="*/ 0 w 2233"/>
                <a:gd name="T105" fmla="*/ 0 h 3136"/>
                <a:gd name="T106" fmla="*/ 0 w 2233"/>
                <a:gd name="T107" fmla="*/ 0 h 3136"/>
                <a:gd name="T108" fmla="*/ 0 w 2233"/>
                <a:gd name="T109" fmla="*/ 0 h 3136"/>
                <a:gd name="T110" fmla="*/ 0 w 2233"/>
                <a:gd name="T111" fmla="*/ 0 h 3136"/>
                <a:gd name="T112" fmla="*/ 0 w 2233"/>
                <a:gd name="T113" fmla="*/ 0 h 31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233"/>
                <a:gd name="T172" fmla="*/ 0 h 3136"/>
                <a:gd name="T173" fmla="*/ 2233 w 2233"/>
                <a:gd name="T174" fmla="*/ 3136 h 31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233" h="3136">
                  <a:moveTo>
                    <a:pt x="1057" y="1782"/>
                  </a:moveTo>
                  <a:lnTo>
                    <a:pt x="1075" y="1782"/>
                  </a:lnTo>
                  <a:lnTo>
                    <a:pt x="1094" y="1783"/>
                  </a:lnTo>
                  <a:lnTo>
                    <a:pt x="1112" y="1784"/>
                  </a:lnTo>
                  <a:lnTo>
                    <a:pt x="1130" y="1786"/>
                  </a:lnTo>
                  <a:lnTo>
                    <a:pt x="1147" y="1789"/>
                  </a:lnTo>
                  <a:lnTo>
                    <a:pt x="1165" y="1792"/>
                  </a:lnTo>
                  <a:lnTo>
                    <a:pt x="1182" y="1795"/>
                  </a:lnTo>
                  <a:lnTo>
                    <a:pt x="1198" y="1799"/>
                  </a:lnTo>
                  <a:lnTo>
                    <a:pt x="1214" y="1804"/>
                  </a:lnTo>
                  <a:lnTo>
                    <a:pt x="1229" y="1808"/>
                  </a:lnTo>
                  <a:lnTo>
                    <a:pt x="1244" y="1813"/>
                  </a:lnTo>
                  <a:lnTo>
                    <a:pt x="1258" y="1820"/>
                  </a:lnTo>
                  <a:lnTo>
                    <a:pt x="1272" y="1826"/>
                  </a:lnTo>
                  <a:lnTo>
                    <a:pt x="1285" y="1833"/>
                  </a:lnTo>
                  <a:lnTo>
                    <a:pt x="1297" y="1839"/>
                  </a:lnTo>
                  <a:lnTo>
                    <a:pt x="1308" y="1847"/>
                  </a:lnTo>
                  <a:lnTo>
                    <a:pt x="1325" y="1860"/>
                  </a:lnTo>
                  <a:lnTo>
                    <a:pt x="1340" y="1873"/>
                  </a:lnTo>
                  <a:lnTo>
                    <a:pt x="1355" y="1887"/>
                  </a:lnTo>
                  <a:lnTo>
                    <a:pt x="1368" y="1902"/>
                  </a:lnTo>
                  <a:lnTo>
                    <a:pt x="1381" y="1918"/>
                  </a:lnTo>
                  <a:lnTo>
                    <a:pt x="1392" y="1935"/>
                  </a:lnTo>
                  <a:lnTo>
                    <a:pt x="1401" y="1952"/>
                  </a:lnTo>
                  <a:lnTo>
                    <a:pt x="1411" y="1971"/>
                  </a:lnTo>
                  <a:lnTo>
                    <a:pt x="1418" y="1990"/>
                  </a:lnTo>
                  <a:lnTo>
                    <a:pt x="1426" y="2011"/>
                  </a:lnTo>
                  <a:lnTo>
                    <a:pt x="1431" y="2032"/>
                  </a:lnTo>
                  <a:lnTo>
                    <a:pt x="1436" y="2054"/>
                  </a:lnTo>
                  <a:lnTo>
                    <a:pt x="1440" y="2077"/>
                  </a:lnTo>
                  <a:lnTo>
                    <a:pt x="1442" y="2101"/>
                  </a:lnTo>
                  <a:lnTo>
                    <a:pt x="1444" y="2126"/>
                  </a:lnTo>
                  <a:lnTo>
                    <a:pt x="1444" y="2152"/>
                  </a:lnTo>
                  <a:lnTo>
                    <a:pt x="1444" y="2179"/>
                  </a:lnTo>
                  <a:lnTo>
                    <a:pt x="1442" y="2204"/>
                  </a:lnTo>
                  <a:lnTo>
                    <a:pt x="1440" y="2228"/>
                  </a:lnTo>
                  <a:lnTo>
                    <a:pt x="1437" y="2250"/>
                  </a:lnTo>
                  <a:lnTo>
                    <a:pt x="1434" y="2270"/>
                  </a:lnTo>
                  <a:lnTo>
                    <a:pt x="1429" y="2290"/>
                  </a:lnTo>
                  <a:lnTo>
                    <a:pt x="1424" y="2307"/>
                  </a:lnTo>
                  <a:lnTo>
                    <a:pt x="1418" y="2323"/>
                  </a:lnTo>
                  <a:lnTo>
                    <a:pt x="1413" y="2338"/>
                  </a:lnTo>
                  <a:lnTo>
                    <a:pt x="1407" y="2352"/>
                  </a:lnTo>
                  <a:lnTo>
                    <a:pt x="1400" y="2365"/>
                  </a:lnTo>
                  <a:lnTo>
                    <a:pt x="1394" y="2376"/>
                  </a:lnTo>
                  <a:lnTo>
                    <a:pt x="1381" y="2396"/>
                  </a:lnTo>
                  <a:lnTo>
                    <a:pt x="1368" y="2413"/>
                  </a:lnTo>
                  <a:lnTo>
                    <a:pt x="1356" y="2427"/>
                  </a:lnTo>
                  <a:lnTo>
                    <a:pt x="1343" y="2441"/>
                  </a:lnTo>
                  <a:lnTo>
                    <a:pt x="1329" y="2453"/>
                  </a:lnTo>
                  <a:lnTo>
                    <a:pt x="1315" y="2465"/>
                  </a:lnTo>
                  <a:lnTo>
                    <a:pt x="1300" y="2476"/>
                  </a:lnTo>
                  <a:lnTo>
                    <a:pt x="1284" y="2486"/>
                  </a:lnTo>
                  <a:lnTo>
                    <a:pt x="1267" y="2494"/>
                  </a:lnTo>
                  <a:lnTo>
                    <a:pt x="1250" y="2502"/>
                  </a:lnTo>
                  <a:lnTo>
                    <a:pt x="1231" y="2508"/>
                  </a:lnTo>
                  <a:lnTo>
                    <a:pt x="1212" y="2515"/>
                  </a:lnTo>
                  <a:lnTo>
                    <a:pt x="1191" y="2519"/>
                  </a:lnTo>
                  <a:lnTo>
                    <a:pt x="1171" y="2523"/>
                  </a:lnTo>
                  <a:lnTo>
                    <a:pt x="1150" y="2527"/>
                  </a:lnTo>
                  <a:lnTo>
                    <a:pt x="1127" y="2529"/>
                  </a:lnTo>
                  <a:lnTo>
                    <a:pt x="1103" y="2530"/>
                  </a:lnTo>
                  <a:lnTo>
                    <a:pt x="1079" y="2531"/>
                  </a:lnTo>
                  <a:lnTo>
                    <a:pt x="704" y="2531"/>
                  </a:lnTo>
                  <a:lnTo>
                    <a:pt x="704" y="1782"/>
                  </a:lnTo>
                  <a:lnTo>
                    <a:pt x="1057" y="1782"/>
                  </a:lnTo>
                  <a:close/>
                  <a:moveTo>
                    <a:pt x="2047" y="0"/>
                  </a:moveTo>
                  <a:lnTo>
                    <a:pt x="0" y="0"/>
                  </a:lnTo>
                  <a:lnTo>
                    <a:pt x="0" y="3136"/>
                  </a:lnTo>
                  <a:lnTo>
                    <a:pt x="1171" y="3136"/>
                  </a:lnTo>
                  <a:lnTo>
                    <a:pt x="1221" y="3136"/>
                  </a:lnTo>
                  <a:lnTo>
                    <a:pt x="1269" y="3133"/>
                  </a:lnTo>
                  <a:lnTo>
                    <a:pt x="1317" y="3130"/>
                  </a:lnTo>
                  <a:lnTo>
                    <a:pt x="1366" y="3125"/>
                  </a:lnTo>
                  <a:lnTo>
                    <a:pt x="1412" y="3118"/>
                  </a:lnTo>
                  <a:lnTo>
                    <a:pt x="1458" y="3109"/>
                  </a:lnTo>
                  <a:lnTo>
                    <a:pt x="1503" y="3100"/>
                  </a:lnTo>
                  <a:lnTo>
                    <a:pt x="1548" y="3089"/>
                  </a:lnTo>
                  <a:lnTo>
                    <a:pt x="1591" y="3076"/>
                  </a:lnTo>
                  <a:lnTo>
                    <a:pt x="1633" y="3062"/>
                  </a:lnTo>
                  <a:lnTo>
                    <a:pt x="1673" y="3047"/>
                  </a:lnTo>
                  <a:lnTo>
                    <a:pt x="1712" y="3031"/>
                  </a:lnTo>
                  <a:lnTo>
                    <a:pt x="1750" y="3014"/>
                  </a:lnTo>
                  <a:lnTo>
                    <a:pt x="1786" y="2994"/>
                  </a:lnTo>
                  <a:lnTo>
                    <a:pt x="1821" y="2975"/>
                  </a:lnTo>
                  <a:lnTo>
                    <a:pt x="1853" y="2953"/>
                  </a:lnTo>
                  <a:lnTo>
                    <a:pt x="1885" y="2930"/>
                  </a:lnTo>
                  <a:lnTo>
                    <a:pt x="1919" y="2903"/>
                  </a:lnTo>
                  <a:lnTo>
                    <a:pt x="1936" y="2889"/>
                  </a:lnTo>
                  <a:lnTo>
                    <a:pt x="1952" y="2874"/>
                  </a:lnTo>
                  <a:lnTo>
                    <a:pt x="1969" y="2857"/>
                  </a:lnTo>
                  <a:lnTo>
                    <a:pt x="1985" y="2841"/>
                  </a:lnTo>
                  <a:lnTo>
                    <a:pt x="2002" y="2824"/>
                  </a:lnTo>
                  <a:lnTo>
                    <a:pt x="2018" y="2805"/>
                  </a:lnTo>
                  <a:lnTo>
                    <a:pt x="2034" y="2786"/>
                  </a:lnTo>
                  <a:lnTo>
                    <a:pt x="2049" y="2766"/>
                  </a:lnTo>
                  <a:lnTo>
                    <a:pt x="2064" y="2744"/>
                  </a:lnTo>
                  <a:lnTo>
                    <a:pt x="2079" y="2723"/>
                  </a:lnTo>
                  <a:lnTo>
                    <a:pt x="2094" y="2700"/>
                  </a:lnTo>
                  <a:lnTo>
                    <a:pt x="2108" y="2676"/>
                  </a:lnTo>
                  <a:lnTo>
                    <a:pt x="2121" y="2652"/>
                  </a:lnTo>
                  <a:lnTo>
                    <a:pt x="2134" y="2626"/>
                  </a:lnTo>
                  <a:lnTo>
                    <a:pt x="2147" y="2599"/>
                  </a:lnTo>
                  <a:lnTo>
                    <a:pt x="2157" y="2571"/>
                  </a:lnTo>
                  <a:lnTo>
                    <a:pt x="2169" y="2543"/>
                  </a:lnTo>
                  <a:lnTo>
                    <a:pt x="2179" y="2513"/>
                  </a:lnTo>
                  <a:lnTo>
                    <a:pt x="2189" y="2481"/>
                  </a:lnTo>
                  <a:lnTo>
                    <a:pt x="2197" y="2449"/>
                  </a:lnTo>
                  <a:lnTo>
                    <a:pt x="2205" y="2417"/>
                  </a:lnTo>
                  <a:lnTo>
                    <a:pt x="2212" y="2382"/>
                  </a:lnTo>
                  <a:lnTo>
                    <a:pt x="2218" y="2347"/>
                  </a:lnTo>
                  <a:lnTo>
                    <a:pt x="2223" y="2310"/>
                  </a:lnTo>
                  <a:lnTo>
                    <a:pt x="2227" y="2272"/>
                  </a:lnTo>
                  <a:lnTo>
                    <a:pt x="2230" y="2234"/>
                  </a:lnTo>
                  <a:lnTo>
                    <a:pt x="2232" y="2194"/>
                  </a:lnTo>
                  <a:lnTo>
                    <a:pt x="2233" y="2152"/>
                  </a:lnTo>
                  <a:lnTo>
                    <a:pt x="2232" y="2113"/>
                  </a:lnTo>
                  <a:lnTo>
                    <a:pt x="2231" y="2076"/>
                  </a:lnTo>
                  <a:lnTo>
                    <a:pt x="2227" y="2040"/>
                  </a:lnTo>
                  <a:lnTo>
                    <a:pt x="2223" y="2004"/>
                  </a:lnTo>
                  <a:lnTo>
                    <a:pt x="2219" y="1970"/>
                  </a:lnTo>
                  <a:lnTo>
                    <a:pt x="2213" y="1936"/>
                  </a:lnTo>
                  <a:lnTo>
                    <a:pt x="2207" y="1904"/>
                  </a:lnTo>
                  <a:lnTo>
                    <a:pt x="2199" y="1873"/>
                  </a:lnTo>
                  <a:lnTo>
                    <a:pt x="2191" y="1842"/>
                  </a:lnTo>
                  <a:lnTo>
                    <a:pt x="2182" y="1813"/>
                  </a:lnTo>
                  <a:lnTo>
                    <a:pt x="2173" y="1785"/>
                  </a:lnTo>
                  <a:lnTo>
                    <a:pt x="2163" y="1758"/>
                  </a:lnTo>
                  <a:lnTo>
                    <a:pt x="2152" y="1733"/>
                  </a:lnTo>
                  <a:lnTo>
                    <a:pt x="2141" y="1708"/>
                  </a:lnTo>
                  <a:lnTo>
                    <a:pt x="2130" y="1683"/>
                  </a:lnTo>
                  <a:lnTo>
                    <a:pt x="2118" y="1660"/>
                  </a:lnTo>
                  <a:lnTo>
                    <a:pt x="2105" y="1638"/>
                  </a:lnTo>
                  <a:lnTo>
                    <a:pt x="2092" y="1617"/>
                  </a:lnTo>
                  <a:lnTo>
                    <a:pt x="2079" y="1597"/>
                  </a:lnTo>
                  <a:lnTo>
                    <a:pt x="2066" y="1577"/>
                  </a:lnTo>
                  <a:lnTo>
                    <a:pt x="2053" y="1558"/>
                  </a:lnTo>
                  <a:lnTo>
                    <a:pt x="2040" y="1541"/>
                  </a:lnTo>
                  <a:lnTo>
                    <a:pt x="2026" y="1524"/>
                  </a:lnTo>
                  <a:lnTo>
                    <a:pt x="2013" y="1508"/>
                  </a:lnTo>
                  <a:lnTo>
                    <a:pt x="1986" y="1478"/>
                  </a:lnTo>
                  <a:lnTo>
                    <a:pt x="1961" y="1452"/>
                  </a:lnTo>
                  <a:lnTo>
                    <a:pt x="1936" y="1430"/>
                  </a:lnTo>
                  <a:lnTo>
                    <a:pt x="1913" y="1410"/>
                  </a:lnTo>
                  <a:lnTo>
                    <a:pt x="1887" y="1391"/>
                  </a:lnTo>
                  <a:lnTo>
                    <a:pt x="1861" y="1371"/>
                  </a:lnTo>
                  <a:lnTo>
                    <a:pt x="1829" y="1351"/>
                  </a:lnTo>
                  <a:lnTo>
                    <a:pt x="1796" y="1332"/>
                  </a:lnTo>
                  <a:lnTo>
                    <a:pt x="1759" y="1312"/>
                  </a:lnTo>
                  <a:lnTo>
                    <a:pt x="1721" y="1294"/>
                  </a:lnTo>
                  <a:lnTo>
                    <a:pt x="1679" y="1276"/>
                  </a:lnTo>
                  <a:lnTo>
                    <a:pt x="1633" y="1259"/>
                  </a:lnTo>
                  <a:lnTo>
                    <a:pt x="1609" y="1251"/>
                  </a:lnTo>
                  <a:lnTo>
                    <a:pt x="1584" y="1243"/>
                  </a:lnTo>
                  <a:lnTo>
                    <a:pt x="1558" y="1236"/>
                  </a:lnTo>
                  <a:lnTo>
                    <a:pt x="1532" y="1229"/>
                  </a:lnTo>
                  <a:lnTo>
                    <a:pt x="1505" y="1223"/>
                  </a:lnTo>
                  <a:lnTo>
                    <a:pt x="1477" y="1216"/>
                  </a:lnTo>
                  <a:lnTo>
                    <a:pt x="1447" y="1211"/>
                  </a:lnTo>
                  <a:lnTo>
                    <a:pt x="1417" y="1206"/>
                  </a:lnTo>
                  <a:lnTo>
                    <a:pt x="1386" y="1201"/>
                  </a:lnTo>
                  <a:lnTo>
                    <a:pt x="1355" y="1197"/>
                  </a:lnTo>
                  <a:lnTo>
                    <a:pt x="1323" y="1193"/>
                  </a:lnTo>
                  <a:lnTo>
                    <a:pt x="1288" y="1191"/>
                  </a:lnTo>
                  <a:lnTo>
                    <a:pt x="1254" y="1187"/>
                  </a:lnTo>
                  <a:lnTo>
                    <a:pt x="1218" y="1186"/>
                  </a:lnTo>
                  <a:lnTo>
                    <a:pt x="1182" y="1185"/>
                  </a:lnTo>
                  <a:lnTo>
                    <a:pt x="1145" y="1185"/>
                  </a:lnTo>
                  <a:lnTo>
                    <a:pt x="704" y="1185"/>
                  </a:lnTo>
                  <a:lnTo>
                    <a:pt x="704" y="603"/>
                  </a:lnTo>
                  <a:lnTo>
                    <a:pt x="1889" y="603"/>
                  </a:lnTo>
                  <a:lnTo>
                    <a:pt x="2096" y="0"/>
                  </a:lnTo>
                  <a:lnTo>
                    <a:pt x="2047" y="0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61" name="Freeform 30"/>
            <p:cNvSpPr>
              <a:spLocks/>
            </p:cNvSpPr>
            <p:nvPr/>
          </p:nvSpPr>
          <p:spPr bwMode="auto">
            <a:xfrm>
              <a:off x="4105" y="361"/>
              <a:ext cx="296" cy="241"/>
            </a:xfrm>
            <a:custGeom>
              <a:avLst/>
              <a:gdLst>
                <a:gd name="T0" fmla="*/ 0 w 3848"/>
                <a:gd name="T1" fmla="*/ 0 h 3135"/>
                <a:gd name="T2" fmla="*/ 0 w 3848"/>
                <a:gd name="T3" fmla="*/ 0 h 3135"/>
                <a:gd name="T4" fmla="*/ 0 w 3848"/>
                <a:gd name="T5" fmla="*/ 0 h 3135"/>
                <a:gd name="T6" fmla="*/ 0 w 3848"/>
                <a:gd name="T7" fmla="*/ 0 h 3135"/>
                <a:gd name="T8" fmla="*/ 0 w 3848"/>
                <a:gd name="T9" fmla="*/ 0 h 3135"/>
                <a:gd name="T10" fmla="*/ 0 w 3848"/>
                <a:gd name="T11" fmla="*/ 0 h 3135"/>
                <a:gd name="T12" fmla="*/ 0 w 3848"/>
                <a:gd name="T13" fmla="*/ 0 h 3135"/>
                <a:gd name="T14" fmla="*/ 0 w 3848"/>
                <a:gd name="T15" fmla="*/ 0 h 3135"/>
                <a:gd name="T16" fmla="*/ 0 w 3848"/>
                <a:gd name="T17" fmla="*/ 0 h 3135"/>
                <a:gd name="T18" fmla="*/ 0 w 3848"/>
                <a:gd name="T19" fmla="*/ 0 h 3135"/>
                <a:gd name="T20" fmla="*/ 0 w 3848"/>
                <a:gd name="T21" fmla="*/ 0 h 3135"/>
                <a:gd name="T22" fmla="*/ 0 w 3848"/>
                <a:gd name="T23" fmla="*/ 0 h 3135"/>
                <a:gd name="T24" fmla="*/ 0 w 3848"/>
                <a:gd name="T25" fmla="*/ 0 h 3135"/>
                <a:gd name="T26" fmla="*/ 0 w 3848"/>
                <a:gd name="T27" fmla="*/ 0 h 3135"/>
                <a:gd name="T28" fmla="*/ 0 w 3848"/>
                <a:gd name="T29" fmla="*/ 0 h 3135"/>
                <a:gd name="T30" fmla="*/ 0 w 3848"/>
                <a:gd name="T31" fmla="*/ 0 h 3135"/>
                <a:gd name="T32" fmla="*/ 0 w 3848"/>
                <a:gd name="T33" fmla="*/ 0 h 3135"/>
                <a:gd name="T34" fmla="*/ 0 w 3848"/>
                <a:gd name="T35" fmla="*/ 0 h 3135"/>
                <a:gd name="T36" fmla="*/ 0 w 3848"/>
                <a:gd name="T37" fmla="*/ 0 h 3135"/>
                <a:gd name="T38" fmla="*/ 0 w 3848"/>
                <a:gd name="T39" fmla="*/ 0 h 3135"/>
                <a:gd name="T40" fmla="*/ 0 w 3848"/>
                <a:gd name="T41" fmla="*/ 0 h 3135"/>
                <a:gd name="T42" fmla="*/ 0 w 3848"/>
                <a:gd name="T43" fmla="*/ 0 h 3135"/>
                <a:gd name="T44" fmla="*/ 0 w 3848"/>
                <a:gd name="T45" fmla="*/ 0 h 3135"/>
                <a:gd name="T46" fmla="*/ 0 w 3848"/>
                <a:gd name="T47" fmla="*/ 0 h 3135"/>
                <a:gd name="T48" fmla="*/ 0 w 3848"/>
                <a:gd name="T49" fmla="*/ 0 h 3135"/>
                <a:gd name="T50" fmla="*/ 0 w 3848"/>
                <a:gd name="T51" fmla="*/ 0 h 3135"/>
                <a:gd name="T52" fmla="*/ 0 w 3848"/>
                <a:gd name="T53" fmla="*/ 0 h 3135"/>
                <a:gd name="T54" fmla="*/ 0 w 3848"/>
                <a:gd name="T55" fmla="*/ 0 h 3135"/>
                <a:gd name="T56" fmla="*/ 0 w 3848"/>
                <a:gd name="T57" fmla="*/ 0 h 3135"/>
                <a:gd name="T58" fmla="*/ 0 w 3848"/>
                <a:gd name="T59" fmla="*/ 0 h 3135"/>
                <a:gd name="T60" fmla="*/ 0 w 3848"/>
                <a:gd name="T61" fmla="*/ 0 h 3135"/>
                <a:gd name="T62" fmla="*/ 0 w 3848"/>
                <a:gd name="T63" fmla="*/ 0 h 3135"/>
                <a:gd name="T64" fmla="*/ 0 w 3848"/>
                <a:gd name="T65" fmla="*/ 0 h 3135"/>
                <a:gd name="T66" fmla="*/ 0 w 3848"/>
                <a:gd name="T67" fmla="*/ 0 h 3135"/>
                <a:gd name="T68" fmla="*/ 0 w 3848"/>
                <a:gd name="T69" fmla="*/ 0 h 3135"/>
                <a:gd name="T70" fmla="*/ 0 w 3848"/>
                <a:gd name="T71" fmla="*/ 0 h 3135"/>
                <a:gd name="T72" fmla="*/ 0 w 3848"/>
                <a:gd name="T73" fmla="*/ 0 h 3135"/>
                <a:gd name="T74" fmla="*/ 0 w 3848"/>
                <a:gd name="T75" fmla="*/ 0 h 3135"/>
                <a:gd name="T76" fmla="*/ 0 w 3848"/>
                <a:gd name="T77" fmla="*/ 0 h 3135"/>
                <a:gd name="T78" fmla="*/ 0 w 3848"/>
                <a:gd name="T79" fmla="*/ 0 h 3135"/>
                <a:gd name="T80" fmla="*/ 0 w 3848"/>
                <a:gd name="T81" fmla="*/ 0 h 3135"/>
                <a:gd name="T82" fmla="*/ 0 w 3848"/>
                <a:gd name="T83" fmla="*/ 0 h 3135"/>
                <a:gd name="T84" fmla="*/ 0 w 3848"/>
                <a:gd name="T85" fmla="*/ 0 h 3135"/>
                <a:gd name="T86" fmla="*/ 0 w 3848"/>
                <a:gd name="T87" fmla="*/ 0 h 3135"/>
                <a:gd name="T88" fmla="*/ 0 w 3848"/>
                <a:gd name="T89" fmla="*/ 0 h 3135"/>
                <a:gd name="T90" fmla="*/ 0 w 3848"/>
                <a:gd name="T91" fmla="*/ 0 h 3135"/>
                <a:gd name="T92" fmla="*/ 0 w 3848"/>
                <a:gd name="T93" fmla="*/ 0 h 3135"/>
                <a:gd name="T94" fmla="*/ 0 w 3848"/>
                <a:gd name="T95" fmla="*/ 0 h 3135"/>
                <a:gd name="T96" fmla="*/ 0 w 3848"/>
                <a:gd name="T97" fmla="*/ 0 h 3135"/>
                <a:gd name="T98" fmla="*/ 0 w 3848"/>
                <a:gd name="T99" fmla="*/ 0 h 3135"/>
                <a:gd name="T100" fmla="*/ 0 w 3848"/>
                <a:gd name="T101" fmla="*/ 0 h 3135"/>
                <a:gd name="T102" fmla="*/ 0 w 3848"/>
                <a:gd name="T103" fmla="*/ 0 h 3135"/>
                <a:gd name="T104" fmla="*/ 0 w 3848"/>
                <a:gd name="T105" fmla="*/ 0 h 3135"/>
                <a:gd name="T106" fmla="*/ 0 w 3848"/>
                <a:gd name="T107" fmla="*/ 0 h 3135"/>
                <a:gd name="T108" fmla="*/ 0 w 3848"/>
                <a:gd name="T109" fmla="*/ 0 h 3135"/>
                <a:gd name="T110" fmla="*/ 0 w 3848"/>
                <a:gd name="T111" fmla="*/ 0 h 3135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3848"/>
                <a:gd name="T169" fmla="*/ 0 h 3135"/>
                <a:gd name="T170" fmla="*/ 3848 w 3848"/>
                <a:gd name="T171" fmla="*/ 3135 h 3135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3848" h="3135">
                  <a:moveTo>
                    <a:pt x="2902" y="1568"/>
                  </a:moveTo>
                  <a:lnTo>
                    <a:pt x="524" y="1568"/>
                  </a:lnTo>
                  <a:lnTo>
                    <a:pt x="527" y="1577"/>
                  </a:lnTo>
                  <a:lnTo>
                    <a:pt x="536" y="1605"/>
                  </a:lnTo>
                  <a:lnTo>
                    <a:pt x="551" y="1646"/>
                  </a:lnTo>
                  <a:lnTo>
                    <a:pt x="570" y="1697"/>
                  </a:lnTo>
                  <a:lnTo>
                    <a:pt x="581" y="1725"/>
                  </a:lnTo>
                  <a:lnTo>
                    <a:pt x="593" y="1754"/>
                  </a:lnTo>
                  <a:lnTo>
                    <a:pt x="606" y="1783"/>
                  </a:lnTo>
                  <a:lnTo>
                    <a:pt x="619" y="1811"/>
                  </a:lnTo>
                  <a:lnTo>
                    <a:pt x="634" y="1840"/>
                  </a:lnTo>
                  <a:lnTo>
                    <a:pt x="648" y="1867"/>
                  </a:lnTo>
                  <a:lnTo>
                    <a:pt x="663" y="1892"/>
                  </a:lnTo>
                  <a:lnTo>
                    <a:pt x="679" y="1916"/>
                  </a:lnTo>
                  <a:lnTo>
                    <a:pt x="2795" y="1916"/>
                  </a:lnTo>
                  <a:lnTo>
                    <a:pt x="2800" y="1920"/>
                  </a:lnTo>
                  <a:lnTo>
                    <a:pt x="2813" y="1931"/>
                  </a:lnTo>
                  <a:lnTo>
                    <a:pt x="2834" y="1949"/>
                  </a:lnTo>
                  <a:lnTo>
                    <a:pt x="2861" y="1974"/>
                  </a:lnTo>
                  <a:lnTo>
                    <a:pt x="2895" y="2006"/>
                  </a:lnTo>
                  <a:lnTo>
                    <a:pt x="2934" y="2045"/>
                  </a:lnTo>
                  <a:lnTo>
                    <a:pt x="2976" y="2091"/>
                  </a:lnTo>
                  <a:lnTo>
                    <a:pt x="3022" y="2144"/>
                  </a:lnTo>
                  <a:lnTo>
                    <a:pt x="3045" y="2172"/>
                  </a:lnTo>
                  <a:lnTo>
                    <a:pt x="3069" y="2202"/>
                  </a:lnTo>
                  <a:lnTo>
                    <a:pt x="3094" y="2234"/>
                  </a:lnTo>
                  <a:lnTo>
                    <a:pt x="3119" y="2268"/>
                  </a:lnTo>
                  <a:lnTo>
                    <a:pt x="3143" y="2303"/>
                  </a:lnTo>
                  <a:lnTo>
                    <a:pt x="3168" y="2339"/>
                  </a:lnTo>
                  <a:lnTo>
                    <a:pt x="3193" y="2378"/>
                  </a:lnTo>
                  <a:lnTo>
                    <a:pt x="3218" y="2418"/>
                  </a:lnTo>
                  <a:lnTo>
                    <a:pt x="3241" y="2459"/>
                  </a:lnTo>
                  <a:lnTo>
                    <a:pt x="3265" y="2501"/>
                  </a:lnTo>
                  <a:lnTo>
                    <a:pt x="3289" y="2545"/>
                  </a:lnTo>
                  <a:lnTo>
                    <a:pt x="3311" y="2591"/>
                  </a:lnTo>
                  <a:lnTo>
                    <a:pt x="3333" y="2637"/>
                  </a:lnTo>
                  <a:lnTo>
                    <a:pt x="3354" y="2686"/>
                  </a:lnTo>
                  <a:lnTo>
                    <a:pt x="3374" y="2735"/>
                  </a:lnTo>
                  <a:lnTo>
                    <a:pt x="3392" y="2787"/>
                  </a:lnTo>
                  <a:lnTo>
                    <a:pt x="1167" y="2787"/>
                  </a:lnTo>
                  <a:lnTo>
                    <a:pt x="1132" y="2758"/>
                  </a:lnTo>
                  <a:lnTo>
                    <a:pt x="1096" y="2727"/>
                  </a:lnTo>
                  <a:lnTo>
                    <a:pt x="1062" y="2697"/>
                  </a:lnTo>
                  <a:lnTo>
                    <a:pt x="1028" y="2664"/>
                  </a:lnTo>
                  <a:lnTo>
                    <a:pt x="995" y="2632"/>
                  </a:lnTo>
                  <a:lnTo>
                    <a:pt x="962" y="2600"/>
                  </a:lnTo>
                  <a:lnTo>
                    <a:pt x="929" y="2566"/>
                  </a:lnTo>
                  <a:lnTo>
                    <a:pt x="898" y="2532"/>
                  </a:lnTo>
                  <a:lnTo>
                    <a:pt x="867" y="2497"/>
                  </a:lnTo>
                  <a:lnTo>
                    <a:pt x="837" y="2463"/>
                  </a:lnTo>
                  <a:lnTo>
                    <a:pt x="807" y="2427"/>
                  </a:lnTo>
                  <a:lnTo>
                    <a:pt x="778" y="2391"/>
                  </a:lnTo>
                  <a:lnTo>
                    <a:pt x="750" y="2354"/>
                  </a:lnTo>
                  <a:lnTo>
                    <a:pt x="722" y="2316"/>
                  </a:lnTo>
                  <a:lnTo>
                    <a:pt x="695" y="2279"/>
                  </a:lnTo>
                  <a:lnTo>
                    <a:pt x="669" y="2241"/>
                  </a:lnTo>
                  <a:lnTo>
                    <a:pt x="643" y="2202"/>
                  </a:lnTo>
                  <a:lnTo>
                    <a:pt x="619" y="2162"/>
                  </a:lnTo>
                  <a:lnTo>
                    <a:pt x="594" y="2122"/>
                  </a:lnTo>
                  <a:lnTo>
                    <a:pt x="570" y="2083"/>
                  </a:lnTo>
                  <a:lnTo>
                    <a:pt x="548" y="2042"/>
                  </a:lnTo>
                  <a:lnTo>
                    <a:pt x="525" y="2001"/>
                  </a:lnTo>
                  <a:lnTo>
                    <a:pt x="503" y="1960"/>
                  </a:lnTo>
                  <a:lnTo>
                    <a:pt x="483" y="1918"/>
                  </a:lnTo>
                  <a:lnTo>
                    <a:pt x="464" y="1875"/>
                  </a:lnTo>
                  <a:lnTo>
                    <a:pt x="444" y="1833"/>
                  </a:lnTo>
                  <a:lnTo>
                    <a:pt x="426" y="1790"/>
                  </a:lnTo>
                  <a:lnTo>
                    <a:pt x="408" y="1745"/>
                  </a:lnTo>
                  <a:lnTo>
                    <a:pt x="390" y="1701"/>
                  </a:lnTo>
                  <a:lnTo>
                    <a:pt x="374" y="1657"/>
                  </a:lnTo>
                  <a:lnTo>
                    <a:pt x="359" y="1613"/>
                  </a:lnTo>
                  <a:lnTo>
                    <a:pt x="345" y="1568"/>
                  </a:lnTo>
                  <a:lnTo>
                    <a:pt x="352" y="1545"/>
                  </a:lnTo>
                  <a:lnTo>
                    <a:pt x="359" y="1523"/>
                  </a:lnTo>
                  <a:lnTo>
                    <a:pt x="368" y="1502"/>
                  </a:lnTo>
                  <a:lnTo>
                    <a:pt x="375" y="1479"/>
                  </a:lnTo>
                  <a:lnTo>
                    <a:pt x="383" y="1458"/>
                  </a:lnTo>
                  <a:lnTo>
                    <a:pt x="392" y="1436"/>
                  </a:lnTo>
                  <a:lnTo>
                    <a:pt x="400" y="1415"/>
                  </a:lnTo>
                  <a:lnTo>
                    <a:pt x="409" y="1393"/>
                  </a:lnTo>
                  <a:lnTo>
                    <a:pt x="2901" y="1393"/>
                  </a:lnTo>
                  <a:lnTo>
                    <a:pt x="2938" y="1367"/>
                  </a:lnTo>
                  <a:lnTo>
                    <a:pt x="2973" y="1339"/>
                  </a:lnTo>
                  <a:lnTo>
                    <a:pt x="3009" y="1311"/>
                  </a:lnTo>
                  <a:lnTo>
                    <a:pt x="3044" y="1282"/>
                  </a:lnTo>
                  <a:lnTo>
                    <a:pt x="3078" y="1253"/>
                  </a:lnTo>
                  <a:lnTo>
                    <a:pt x="3109" y="1224"/>
                  </a:lnTo>
                  <a:lnTo>
                    <a:pt x="3140" y="1196"/>
                  </a:lnTo>
                  <a:lnTo>
                    <a:pt x="3168" y="1168"/>
                  </a:lnTo>
                  <a:lnTo>
                    <a:pt x="3218" y="1119"/>
                  </a:lnTo>
                  <a:lnTo>
                    <a:pt x="3256" y="1081"/>
                  </a:lnTo>
                  <a:lnTo>
                    <a:pt x="3280" y="1055"/>
                  </a:lnTo>
                  <a:lnTo>
                    <a:pt x="3289" y="1045"/>
                  </a:lnTo>
                  <a:lnTo>
                    <a:pt x="583" y="1045"/>
                  </a:lnTo>
                  <a:lnTo>
                    <a:pt x="597" y="1022"/>
                  </a:lnTo>
                  <a:lnTo>
                    <a:pt x="610" y="1001"/>
                  </a:lnTo>
                  <a:lnTo>
                    <a:pt x="624" y="978"/>
                  </a:lnTo>
                  <a:lnTo>
                    <a:pt x="639" y="957"/>
                  </a:lnTo>
                  <a:lnTo>
                    <a:pt x="653" y="935"/>
                  </a:lnTo>
                  <a:lnTo>
                    <a:pt x="668" y="914"/>
                  </a:lnTo>
                  <a:lnTo>
                    <a:pt x="682" y="892"/>
                  </a:lnTo>
                  <a:lnTo>
                    <a:pt x="698" y="871"/>
                  </a:lnTo>
                  <a:lnTo>
                    <a:pt x="3431" y="871"/>
                  </a:lnTo>
                  <a:lnTo>
                    <a:pt x="3445" y="852"/>
                  </a:lnTo>
                  <a:lnTo>
                    <a:pt x="3461" y="831"/>
                  </a:lnTo>
                  <a:lnTo>
                    <a:pt x="3477" y="806"/>
                  </a:lnTo>
                  <a:lnTo>
                    <a:pt x="3495" y="780"/>
                  </a:lnTo>
                  <a:lnTo>
                    <a:pt x="3531" y="722"/>
                  </a:lnTo>
                  <a:lnTo>
                    <a:pt x="3566" y="664"/>
                  </a:lnTo>
                  <a:lnTo>
                    <a:pt x="3597" y="610"/>
                  </a:lnTo>
                  <a:lnTo>
                    <a:pt x="3624" y="565"/>
                  </a:lnTo>
                  <a:lnTo>
                    <a:pt x="3641" y="534"/>
                  </a:lnTo>
                  <a:lnTo>
                    <a:pt x="3648" y="523"/>
                  </a:lnTo>
                  <a:lnTo>
                    <a:pt x="999" y="523"/>
                  </a:lnTo>
                  <a:lnTo>
                    <a:pt x="1023" y="500"/>
                  </a:lnTo>
                  <a:lnTo>
                    <a:pt x="1048" y="477"/>
                  </a:lnTo>
                  <a:lnTo>
                    <a:pt x="1071" y="455"/>
                  </a:lnTo>
                  <a:lnTo>
                    <a:pt x="1097" y="433"/>
                  </a:lnTo>
                  <a:lnTo>
                    <a:pt x="1122" y="412"/>
                  </a:lnTo>
                  <a:lnTo>
                    <a:pt x="1148" y="390"/>
                  </a:lnTo>
                  <a:lnTo>
                    <a:pt x="1174" y="370"/>
                  </a:lnTo>
                  <a:lnTo>
                    <a:pt x="1199" y="348"/>
                  </a:lnTo>
                  <a:lnTo>
                    <a:pt x="3729" y="348"/>
                  </a:lnTo>
                  <a:lnTo>
                    <a:pt x="3754" y="286"/>
                  </a:lnTo>
                  <a:lnTo>
                    <a:pt x="3777" y="224"/>
                  </a:lnTo>
                  <a:lnTo>
                    <a:pt x="3796" y="165"/>
                  </a:lnTo>
                  <a:lnTo>
                    <a:pt x="3815" y="112"/>
                  </a:lnTo>
                  <a:lnTo>
                    <a:pt x="3829" y="67"/>
                  </a:lnTo>
                  <a:lnTo>
                    <a:pt x="3838" y="31"/>
                  </a:lnTo>
                  <a:lnTo>
                    <a:pt x="3846" y="9"/>
                  </a:lnTo>
                  <a:lnTo>
                    <a:pt x="3848" y="0"/>
                  </a:lnTo>
                  <a:lnTo>
                    <a:pt x="1099" y="0"/>
                  </a:lnTo>
                  <a:lnTo>
                    <a:pt x="1051" y="36"/>
                  </a:lnTo>
                  <a:lnTo>
                    <a:pt x="1003" y="72"/>
                  </a:lnTo>
                  <a:lnTo>
                    <a:pt x="955" y="110"/>
                  </a:lnTo>
                  <a:lnTo>
                    <a:pt x="909" y="149"/>
                  </a:lnTo>
                  <a:lnTo>
                    <a:pt x="864" y="189"/>
                  </a:lnTo>
                  <a:lnTo>
                    <a:pt x="819" y="228"/>
                  </a:lnTo>
                  <a:lnTo>
                    <a:pt x="775" y="270"/>
                  </a:lnTo>
                  <a:lnTo>
                    <a:pt x="732" y="312"/>
                  </a:lnTo>
                  <a:lnTo>
                    <a:pt x="690" y="356"/>
                  </a:lnTo>
                  <a:lnTo>
                    <a:pt x="648" y="400"/>
                  </a:lnTo>
                  <a:lnTo>
                    <a:pt x="608" y="445"/>
                  </a:lnTo>
                  <a:lnTo>
                    <a:pt x="568" y="490"/>
                  </a:lnTo>
                  <a:lnTo>
                    <a:pt x="529" y="538"/>
                  </a:lnTo>
                  <a:lnTo>
                    <a:pt x="493" y="585"/>
                  </a:lnTo>
                  <a:lnTo>
                    <a:pt x="456" y="634"/>
                  </a:lnTo>
                  <a:lnTo>
                    <a:pt x="421" y="682"/>
                  </a:lnTo>
                  <a:lnTo>
                    <a:pt x="385" y="733"/>
                  </a:lnTo>
                  <a:lnTo>
                    <a:pt x="352" y="783"/>
                  </a:lnTo>
                  <a:lnTo>
                    <a:pt x="319" y="835"/>
                  </a:lnTo>
                  <a:lnTo>
                    <a:pt x="288" y="887"/>
                  </a:lnTo>
                  <a:lnTo>
                    <a:pt x="258" y="941"/>
                  </a:lnTo>
                  <a:lnTo>
                    <a:pt x="228" y="993"/>
                  </a:lnTo>
                  <a:lnTo>
                    <a:pt x="200" y="1048"/>
                  </a:lnTo>
                  <a:lnTo>
                    <a:pt x="173" y="1103"/>
                  </a:lnTo>
                  <a:lnTo>
                    <a:pt x="147" y="1159"/>
                  </a:lnTo>
                  <a:lnTo>
                    <a:pt x="123" y="1215"/>
                  </a:lnTo>
                  <a:lnTo>
                    <a:pt x="99" y="1272"/>
                  </a:lnTo>
                  <a:lnTo>
                    <a:pt x="77" y="1331"/>
                  </a:lnTo>
                  <a:lnTo>
                    <a:pt x="56" y="1389"/>
                  </a:lnTo>
                  <a:lnTo>
                    <a:pt x="35" y="1448"/>
                  </a:lnTo>
                  <a:lnTo>
                    <a:pt x="17" y="1507"/>
                  </a:lnTo>
                  <a:lnTo>
                    <a:pt x="0" y="1568"/>
                  </a:lnTo>
                  <a:lnTo>
                    <a:pt x="17" y="1627"/>
                  </a:lnTo>
                  <a:lnTo>
                    <a:pt x="35" y="1686"/>
                  </a:lnTo>
                  <a:lnTo>
                    <a:pt x="55" y="1744"/>
                  </a:lnTo>
                  <a:lnTo>
                    <a:pt x="76" y="1802"/>
                  </a:lnTo>
                  <a:lnTo>
                    <a:pt x="99" y="1860"/>
                  </a:lnTo>
                  <a:lnTo>
                    <a:pt x="122" y="1917"/>
                  </a:lnTo>
                  <a:lnTo>
                    <a:pt x="146" y="1973"/>
                  </a:lnTo>
                  <a:lnTo>
                    <a:pt x="172" y="2028"/>
                  </a:lnTo>
                  <a:lnTo>
                    <a:pt x="199" y="2083"/>
                  </a:lnTo>
                  <a:lnTo>
                    <a:pt x="227" y="2138"/>
                  </a:lnTo>
                  <a:lnTo>
                    <a:pt x="256" y="2190"/>
                  </a:lnTo>
                  <a:lnTo>
                    <a:pt x="286" y="2244"/>
                  </a:lnTo>
                  <a:lnTo>
                    <a:pt x="317" y="2296"/>
                  </a:lnTo>
                  <a:lnTo>
                    <a:pt x="350" y="2348"/>
                  </a:lnTo>
                  <a:lnTo>
                    <a:pt x="383" y="2398"/>
                  </a:lnTo>
                  <a:lnTo>
                    <a:pt x="417" y="2449"/>
                  </a:lnTo>
                  <a:lnTo>
                    <a:pt x="453" y="2497"/>
                  </a:lnTo>
                  <a:lnTo>
                    <a:pt x="489" y="2546"/>
                  </a:lnTo>
                  <a:lnTo>
                    <a:pt x="527" y="2594"/>
                  </a:lnTo>
                  <a:lnTo>
                    <a:pt x="565" y="2641"/>
                  </a:lnTo>
                  <a:lnTo>
                    <a:pt x="605" y="2687"/>
                  </a:lnTo>
                  <a:lnTo>
                    <a:pt x="645" y="2732"/>
                  </a:lnTo>
                  <a:lnTo>
                    <a:pt x="686" y="2776"/>
                  </a:lnTo>
                  <a:lnTo>
                    <a:pt x="728" y="2821"/>
                  </a:lnTo>
                  <a:lnTo>
                    <a:pt x="771" y="2863"/>
                  </a:lnTo>
                  <a:lnTo>
                    <a:pt x="815" y="2905"/>
                  </a:lnTo>
                  <a:lnTo>
                    <a:pt x="861" y="2946"/>
                  </a:lnTo>
                  <a:lnTo>
                    <a:pt x="907" y="2985"/>
                  </a:lnTo>
                  <a:lnTo>
                    <a:pt x="953" y="3024"/>
                  </a:lnTo>
                  <a:lnTo>
                    <a:pt x="1000" y="3062"/>
                  </a:lnTo>
                  <a:lnTo>
                    <a:pt x="1049" y="3100"/>
                  </a:lnTo>
                  <a:lnTo>
                    <a:pt x="1098" y="3135"/>
                  </a:lnTo>
                  <a:lnTo>
                    <a:pt x="3840" y="3135"/>
                  </a:lnTo>
                  <a:lnTo>
                    <a:pt x="3839" y="3125"/>
                  </a:lnTo>
                  <a:lnTo>
                    <a:pt x="3836" y="3097"/>
                  </a:lnTo>
                  <a:lnTo>
                    <a:pt x="3830" y="3053"/>
                  </a:lnTo>
                  <a:lnTo>
                    <a:pt x="3819" y="2993"/>
                  </a:lnTo>
                  <a:lnTo>
                    <a:pt x="3811" y="2958"/>
                  </a:lnTo>
                  <a:lnTo>
                    <a:pt x="3802" y="2920"/>
                  </a:lnTo>
                  <a:lnTo>
                    <a:pt x="3791" y="2878"/>
                  </a:lnTo>
                  <a:lnTo>
                    <a:pt x="3778" y="2832"/>
                  </a:lnTo>
                  <a:lnTo>
                    <a:pt x="3763" y="2785"/>
                  </a:lnTo>
                  <a:lnTo>
                    <a:pt x="3746" y="2734"/>
                  </a:lnTo>
                  <a:lnTo>
                    <a:pt x="3726" y="2682"/>
                  </a:lnTo>
                  <a:lnTo>
                    <a:pt x="3705" y="2627"/>
                  </a:lnTo>
                  <a:lnTo>
                    <a:pt x="3680" y="2570"/>
                  </a:lnTo>
                  <a:lnTo>
                    <a:pt x="3653" y="2510"/>
                  </a:lnTo>
                  <a:lnTo>
                    <a:pt x="3623" y="2449"/>
                  </a:lnTo>
                  <a:lnTo>
                    <a:pt x="3590" y="2386"/>
                  </a:lnTo>
                  <a:lnTo>
                    <a:pt x="3554" y="2322"/>
                  </a:lnTo>
                  <a:lnTo>
                    <a:pt x="3514" y="2256"/>
                  </a:lnTo>
                  <a:lnTo>
                    <a:pt x="3471" y="2189"/>
                  </a:lnTo>
                  <a:lnTo>
                    <a:pt x="3424" y="2122"/>
                  </a:lnTo>
                  <a:lnTo>
                    <a:pt x="3374" y="2053"/>
                  </a:lnTo>
                  <a:lnTo>
                    <a:pt x="3320" y="1985"/>
                  </a:lnTo>
                  <a:lnTo>
                    <a:pt x="3261" y="1916"/>
                  </a:lnTo>
                  <a:lnTo>
                    <a:pt x="3198" y="1846"/>
                  </a:lnTo>
                  <a:lnTo>
                    <a:pt x="3132" y="1776"/>
                  </a:lnTo>
                  <a:lnTo>
                    <a:pt x="3059" y="1705"/>
                  </a:lnTo>
                  <a:lnTo>
                    <a:pt x="2983" y="1637"/>
                  </a:lnTo>
                  <a:lnTo>
                    <a:pt x="2902" y="1568"/>
                  </a:lnTo>
                  <a:close/>
                </a:path>
              </a:pathLst>
            </a:custGeom>
            <a:solidFill>
              <a:srgbClr val="0A29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62" name="Freeform 31"/>
            <p:cNvSpPr>
              <a:spLocks/>
            </p:cNvSpPr>
            <p:nvPr/>
          </p:nvSpPr>
          <p:spPr bwMode="auto">
            <a:xfrm>
              <a:off x="5068" y="476"/>
              <a:ext cx="160" cy="246"/>
            </a:xfrm>
            <a:custGeom>
              <a:avLst/>
              <a:gdLst>
                <a:gd name="T0" fmla="*/ 0 w 2076"/>
                <a:gd name="T1" fmla="*/ 0 h 3199"/>
                <a:gd name="T2" fmla="*/ 0 w 2076"/>
                <a:gd name="T3" fmla="*/ 0 h 3199"/>
                <a:gd name="T4" fmla="*/ 0 w 2076"/>
                <a:gd name="T5" fmla="*/ 0 h 3199"/>
                <a:gd name="T6" fmla="*/ 0 w 2076"/>
                <a:gd name="T7" fmla="*/ 0 h 3199"/>
                <a:gd name="T8" fmla="*/ 0 w 2076"/>
                <a:gd name="T9" fmla="*/ 0 h 3199"/>
                <a:gd name="T10" fmla="*/ 0 w 2076"/>
                <a:gd name="T11" fmla="*/ 0 h 3199"/>
                <a:gd name="T12" fmla="*/ 0 w 2076"/>
                <a:gd name="T13" fmla="*/ 0 h 3199"/>
                <a:gd name="T14" fmla="*/ 0 w 2076"/>
                <a:gd name="T15" fmla="*/ 0 h 3199"/>
                <a:gd name="T16" fmla="*/ 0 w 2076"/>
                <a:gd name="T17" fmla="*/ 0 h 3199"/>
                <a:gd name="T18" fmla="*/ 0 w 2076"/>
                <a:gd name="T19" fmla="*/ 0 h 3199"/>
                <a:gd name="T20" fmla="*/ 0 w 2076"/>
                <a:gd name="T21" fmla="*/ 0 h 3199"/>
                <a:gd name="T22" fmla="*/ 0 w 2076"/>
                <a:gd name="T23" fmla="*/ 0 h 3199"/>
                <a:gd name="T24" fmla="*/ 0 w 2076"/>
                <a:gd name="T25" fmla="*/ 0 h 3199"/>
                <a:gd name="T26" fmla="*/ 0 w 2076"/>
                <a:gd name="T27" fmla="*/ 0 h 3199"/>
                <a:gd name="T28" fmla="*/ 0 w 2076"/>
                <a:gd name="T29" fmla="*/ 0 h 3199"/>
                <a:gd name="T30" fmla="*/ 0 w 2076"/>
                <a:gd name="T31" fmla="*/ 0 h 3199"/>
                <a:gd name="T32" fmla="*/ 0 w 2076"/>
                <a:gd name="T33" fmla="*/ 0 h 3199"/>
                <a:gd name="T34" fmla="*/ 0 w 2076"/>
                <a:gd name="T35" fmla="*/ 0 h 3199"/>
                <a:gd name="T36" fmla="*/ 0 w 2076"/>
                <a:gd name="T37" fmla="*/ 0 h 3199"/>
                <a:gd name="T38" fmla="*/ 0 w 2076"/>
                <a:gd name="T39" fmla="*/ 0 h 3199"/>
                <a:gd name="T40" fmla="*/ 0 w 2076"/>
                <a:gd name="T41" fmla="*/ 0 h 3199"/>
                <a:gd name="T42" fmla="*/ 0 w 2076"/>
                <a:gd name="T43" fmla="*/ 0 h 3199"/>
                <a:gd name="T44" fmla="*/ 0 w 2076"/>
                <a:gd name="T45" fmla="*/ 0 h 3199"/>
                <a:gd name="T46" fmla="*/ 0 w 2076"/>
                <a:gd name="T47" fmla="*/ 0 h 3199"/>
                <a:gd name="T48" fmla="*/ 0 w 2076"/>
                <a:gd name="T49" fmla="*/ 0 h 3199"/>
                <a:gd name="T50" fmla="*/ 0 w 2076"/>
                <a:gd name="T51" fmla="*/ 0 h 3199"/>
                <a:gd name="T52" fmla="*/ 0 w 2076"/>
                <a:gd name="T53" fmla="*/ 0 h 3199"/>
                <a:gd name="T54" fmla="*/ 0 w 2076"/>
                <a:gd name="T55" fmla="*/ 0 h 3199"/>
                <a:gd name="T56" fmla="*/ 0 w 2076"/>
                <a:gd name="T57" fmla="*/ 0 h 3199"/>
                <a:gd name="T58" fmla="*/ 0 w 2076"/>
                <a:gd name="T59" fmla="*/ 0 h 3199"/>
                <a:gd name="T60" fmla="*/ 0 w 2076"/>
                <a:gd name="T61" fmla="*/ 0 h 3199"/>
                <a:gd name="T62" fmla="*/ 0 w 2076"/>
                <a:gd name="T63" fmla="*/ 0 h 3199"/>
                <a:gd name="T64" fmla="*/ 0 w 2076"/>
                <a:gd name="T65" fmla="*/ 0 h 3199"/>
                <a:gd name="T66" fmla="*/ 0 w 2076"/>
                <a:gd name="T67" fmla="*/ 0 h 3199"/>
                <a:gd name="T68" fmla="*/ 0 w 2076"/>
                <a:gd name="T69" fmla="*/ 0 h 3199"/>
                <a:gd name="T70" fmla="*/ 0 w 2076"/>
                <a:gd name="T71" fmla="*/ 0 h 3199"/>
                <a:gd name="T72" fmla="*/ 0 w 2076"/>
                <a:gd name="T73" fmla="*/ 0 h 3199"/>
                <a:gd name="T74" fmla="*/ 0 w 2076"/>
                <a:gd name="T75" fmla="*/ 0 h 3199"/>
                <a:gd name="T76" fmla="*/ 0 w 2076"/>
                <a:gd name="T77" fmla="*/ 0 h 3199"/>
                <a:gd name="T78" fmla="*/ 0 w 2076"/>
                <a:gd name="T79" fmla="*/ 0 h 3199"/>
                <a:gd name="T80" fmla="*/ 0 w 2076"/>
                <a:gd name="T81" fmla="*/ 0 h 3199"/>
                <a:gd name="T82" fmla="*/ 0 w 2076"/>
                <a:gd name="T83" fmla="*/ 0 h 3199"/>
                <a:gd name="T84" fmla="*/ 0 w 2076"/>
                <a:gd name="T85" fmla="*/ 0 h 3199"/>
                <a:gd name="T86" fmla="*/ 0 w 2076"/>
                <a:gd name="T87" fmla="*/ 0 h 3199"/>
                <a:gd name="T88" fmla="*/ 0 w 2076"/>
                <a:gd name="T89" fmla="*/ 0 h 3199"/>
                <a:gd name="T90" fmla="*/ 0 w 2076"/>
                <a:gd name="T91" fmla="*/ 0 h 3199"/>
                <a:gd name="T92" fmla="*/ 0 w 2076"/>
                <a:gd name="T93" fmla="*/ 0 h 3199"/>
                <a:gd name="T94" fmla="*/ 0 w 2076"/>
                <a:gd name="T95" fmla="*/ 0 h 3199"/>
                <a:gd name="T96" fmla="*/ 0 w 2076"/>
                <a:gd name="T97" fmla="*/ 0 h 3199"/>
                <a:gd name="T98" fmla="*/ 0 w 2076"/>
                <a:gd name="T99" fmla="*/ 0 h 3199"/>
                <a:gd name="T100" fmla="*/ 0 w 2076"/>
                <a:gd name="T101" fmla="*/ 0 h 3199"/>
                <a:gd name="T102" fmla="*/ 0 w 2076"/>
                <a:gd name="T103" fmla="*/ 0 h 3199"/>
                <a:gd name="T104" fmla="*/ 0 w 2076"/>
                <a:gd name="T105" fmla="*/ 0 h 3199"/>
                <a:gd name="T106" fmla="*/ 0 w 2076"/>
                <a:gd name="T107" fmla="*/ 0 h 3199"/>
                <a:gd name="T108" fmla="*/ 0 w 2076"/>
                <a:gd name="T109" fmla="*/ 0 h 319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076"/>
                <a:gd name="T166" fmla="*/ 0 h 3199"/>
                <a:gd name="T167" fmla="*/ 2076 w 2076"/>
                <a:gd name="T168" fmla="*/ 3199 h 319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076" h="3199">
                  <a:moveTo>
                    <a:pt x="221" y="205"/>
                  </a:moveTo>
                  <a:lnTo>
                    <a:pt x="213" y="209"/>
                  </a:lnTo>
                  <a:lnTo>
                    <a:pt x="198" y="217"/>
                  </a:lnTo>
                  <a:lnTo>
                    <a:pt x="198" y="250"/>
                  </a:lnTo>
                  <a:lnTo>
                    <a:pt x="198" y="323"/>
                  </a:lnTo>
                  <a:lnTo>
                    <a:pt x="198" y="422"/>
                  </a:lnTo>
                  <a:lnTo>
                    <a:pt x="198" y="537"/>
                  </a:lnTo>
                  <a:lnTo>
                    <a:pt x="198" y="653"/>
                  </a:lnTo>
                  <a:lnTo>
                    <a:pt x="198" y="759"/>
                  </a:lnTo>
                  <a:lnTo>
                    <a:pt x="198" y="840"/>
                  </a:lnTo>
                  <a:lnTo>
                    <a:pt x="198" y="887"/>
                  </a:lnTo>
                  <a:lnTo>
                    <a:pt x="226" y="874"/>
                  </a:lnTo>
                  <a:lnTo>
                    <a:pt x="254" y="860"/>
                  </a:lnTo>
                  <a:lnTo>
                    <a:pt x="276" y="849"/>
                  </a:lnTo>
                  <a:lnTo>
                    <a:pt x="284" y="845"/>
                  </a:lnTo>
                  <a:lnTo>
                    <a:pt x="320" y="824"/>
                  </a:lnTo>
                  <a:lnTo>
                    <a:pt x="377" y="793"/>
                  </a:lnTo>
                  <a:lnTo>
                    <a:pt x="412" y="775"/>
                  </a:lnTo>
                  <a:lnTo>
                    <a:pt x="453" y="755"/>
                  </a:lnTo>
                  <a:lnTo>
                    <a:pt x="496" y="735"/>
                  </a:lnTo>
                  <a:lnTo>
                    <a:pt x="544" y="714"/>
                  </a:lnTo>
                  <a:lnTo>
                    <a:pt x="593" y="695"/>
                  </a:lnTo>
                  <a:lnTo>
                    <a:pt x="645" y="675"/>
                  </a:lnTo>
                  <a:lnTo>
                    <a:pt x="700" y="656"/>
                  </a:lnTo>
                  <a:lnTo>
                    <a:pt x="755" y="640"/>
                  </a:lnTo>
                  <a:lnTo>
                    <a:pt x="782" y="633"/>
                  </a:lnTo>
                  <a:lnTo>
                    <a:pt x="812" y="626"/>
                  </a:lnTo>
                  <a:lnTo>
                    <a:pt x="840" y="620"/>
                  </a:lnTo>
                  <a:lnTo>
                    <a:pt x="869" y="614"/>
                  </a:lnTo>
                  <a:lnTo>
                    <a:pt x="898" y="609"/>
                  </a:lnTo>
                  <a:lnTo>
                    <a:pt x="926" y="606"/>
                  </a:lnTo>
                  <a:lnTo>
                    <a:pt x="955" y="602"/>
                  </a:lnTo>
                  <a:lnTo>
                    <a:pt x="983" y="600"/>
                  </a:lnTo>
                  <a:lnTo>
                    <a:pt x="1006" y="599"/>
                  </a:lnTo>
                  <a:lnTo>
                    <a:pt x="1029" y="600"/>
                  </a:lnTo>
                  <a:lnTo>
                    <a:pt x="1051" y="601"/>
                  </a:lnTo>
                  <a:lnTo>
                    <a:pt x="1073" y="603"/>
                  </a:lnTo>
                  <a:lnTo>
                    <a:pt x="1094" y="607"/>
                  </a:lnTo>
                  <a:lnTo>
                    <a:pt x="1116" y="611"/>
                  </a:lnTo>
                  <a:lnTo>
                    <a:pt x="1137" y="616"/>
                  </a:lnTo>
                  <a:lnTo>
                    <a:pt x="1157" y="623"/>
                  </a:lnTo>
                  <a:lnTo>
                    <a:pt x="1177" y="629"/>
                  </a:lnTo>
                  <a:lnTo>
                    <a:pt x="1196" y="638"/>
                  </a:lnTo>
                  <a:lnTo>
                    <a:pt x="1215" y="647"/>
                  </a:lnTo>
                  <a:lnTo>
                    <a:pt x="1232" y="656"/>
                  </a:lnTo>
                  <a:lnTo>
                    <a:pt x="1249" y="668"/>
                  </a:lnTo>
                  <a:lnTo>
                    <a:pt x="1267" y="679"/>
                  </a:lnTo>
                  <a:lnTo>
                    <a:pt x="1282" y="692"/>
                  </a:lnTo>
                  <a:lnTo>
                    <a:pt x="1297" y="706"/>
                  </a:lnTo>
                  <a:lnTo>
                    <a:pt x="1309" y="717"/>
                  </a:lnTo>
                  <a:lnTo>
                    <a:pt x="1319" y="729"/>
                  </a:lnTo>
                  <a:lnTo>
                    <a:pt x="1330" y="741"/>
                  </a:lnTo>
                  <a:lnTo>
                    <a:pt x="1340" y="754"/>
                  </a:lnTo>
                  <a:lnTo>
                    <a:pt x="1348" y="768"/>
                  </a:lnTo>
                  <a:lnTo>
                    <a:pt x="1357" y="781"/>
                  </a:lnTo>
                  <a:lnTo>
                    <a:pt x="1364" y="795"/>
                  </a:lnTo>
                  <a:lnTo>
                    <a:pt x="1371" y="810"/>
                  </a:lnTo>
                  <a:lnTo>
                    <a:pt x="1376" y="824"/>
                  </a:lnTo>
                  <a:lnTo>
                    <a:pt x="1382" y="839"/>
                  </a:lnTo>
                  <a:lnTo>
                    <a:pt x="1386" y="854"/>
                  </a:lnTo>
                  <a:lnTo>
                    <a:pt x="1389" y="871"/>
                  </a:lnTo>
                  <a:lnTo>
                    <a:pt x="1392" y="886"/>
                  </a:lnTo>
                  <a:lnTo>
                    <a:pt x="1395" y="902"/>
                  </a:lnTo>
                  <a:lnTo>
                    <a:pt x="1396" y="918"/>
                  </a:lnTo>
                  <a:lnTo>
                    <a:pt x="1397" y="934"/>
                  </a:lnTo>
                  <a:lnTo>
                    <a:pt x="1396" y="961"/>
                  </a:lnTo>
                  <a:lnTo>
                    <a:pt x="1394" y="987"/>
                  </a:lnTo>
                  <a:lnTo>
                    <a:pt x="1391" y="1012"/>
                  </a:lnTo>
                  <a:lnTo>
                    <a:pt x="1387" y="1035"/>
                  </a:lnTo>
                  <a:lnTo>
                    <a:pt x="1383" y="1059"/>
                  </a:lnTo>
                  <a:lnTo>
                    <a:pt x="1376" y="1082"/>
                  </a:lnTo>
                  <a:lnTo>
                    <a:pt x="1369" y="1104"/>
                  </a:lnTo>
                  <a:lnTo>
                    <a:pt x="1361" y="1125"/>
                  </a:lnTo>
                  <a:lnTo>
                    <a:pt x="1353" y="1146"/>
                  </a:lnTo>
                  <a:lnTo>
                    <a:pt x="1343" y="1167"/>
                  </a:lnTo>
                  <a:lnTo>
                    <a:pt x="1332" y="1186"/>
                  </a:lnTo>
                  <a:lnTo>
                    <a:pt x="1320" y="1206"/>
                  </a:lnTo>
                  <a:lnTo>
                    <a:pt x="1309" y="1224"/>
                  </a:lnTo>
                  <a:lnTo>
                    <a:pt x="1295" y="1242"/>
                  </a:lnTo>
                  <a:lnTo>
                    <a:pt x="1282" y="1260"/>
                  </a:lnTo>
                  <a:lnTo>
                    <a:pt x="1267" y="1277"/>
                  </a:lnTo>
                  <a:lnTo>
                    <a:pt x="1252" y="1294"/>
                  </a:lnTo>
                  <a:lnTo>
                    <a:pt x="1235" y="1310"/>
                  </a:lnTo>
                  <a:lnTo>
                    <a:pt x="1218" y="1326"/>
                  </a:lnTo>
                  <a:lnTo>
                    <a:pt x="1201" y="1341"/>
                  </a:lnTo>
                  <a:lnTo>
                    <a:pt x="1165" y="1373"/>
                  </a:lnTo>
                  <a:lnTo>
                    <a:pt x="1127" y="1402"/>
                  </a:lnTo>
                  <a:lnTo>
                    <a:pt x="1087" y="1431"/>
                  </a:lnTo>
                  <a:lnTo>
                    <a:pt x="1045" y="1459"/>
                  </a:lnTo>
                  <a:lnTo>
                    <a:pt x="1001" y="1486"/>
                  </a:lnTo>
                  <a:lnTo>
                    <a:pt x="957" y="1514"/>
                  </a:lnTo>
                  <a:lnTo>
                    <a:pt x="902" y="1547"/>
                  </a:lnTo>
                  <a:lnTo>
                    <a:pt x="848" y="1581"/>
                  </a:lnTo>
                  <a:lnTo>
                    <a:pt x="796" y="1614"/>
                  </a:lnTo>
                  <a:lnTo>
                    <a:pt x="746" y="1648"/>
                  </a:lnTo>
                  <a:lnTo>
                    <a:pt x="696" y="1683"/>
                  </a:lnTo>
                  <a:lnTo>
                    <a:pt x="649" y="1717"/>
                  </a:lnTo>
                  <a:lnTo>
                    <a:pt x="603" y="1752"/>
                  </a:lnTo>
                  <a:lnTo>
                    <a:pt x="558" y="1789"/>
                  </a:lnTo>
                  <a:lnTo>
                    <a:pt x="515" y="1824"/>
                  </a:lnTo>
                  <a:lnTo>
                    <a:pt x="473" y="1862"/>
                  </a:lnTo>
                  <a:lnTo>
                    <a:pt x="433" y="1900"/>
                  </a:lnTo>
                  <a:lnTo>
                    <a:pt x="394" y="1938"/>
                  </a:lnTo>
                  <a:lnTo>
                    <a:pt x="358" y="1977"/>
                  </a:lnTo>
                  <a:lnTo>
                    <a:pt x="322" y="2018"/>
                  </a:lnTo>
                  <a:lnTo>
                    <a:pt x="289" y="2060"/>
                  </a:lnTo>
                  <a:lnTo>
                    <a:pt x="258" y="2102"/>
                  </a:lnTo>
                  <a:lnTo>
                    <a:pt x="227" y="2146"/>
                  </a:lnTo>
                  <a:lnTo>
                    <a:pt x="198" y="2190"/>
                  </a:lnTo>
                  <a:lnTo>
                    <a:pt x="171" y="2237"/>
                  </a:lnTo>
                  <a:lnTo>
                    <a:pt x="147" y="2284"/>
                  </a:lnTo>
                  <a:lnTo>
                    <a:pt x="124" y="2334"/>
                  </a:lnTo>
                  <a:lnTo>
                    <a:pt x="103" y="2384"/>
                  </a:lnTo>
                  <a:lnTo>
                    <a:pt x="84" y="2436"/>
                  </a:lnTo>
                  <a:lnTo>
                    <a:pt x="67" y="2489"/>
                  </a:lnTo>
                  <a:lnTo>
                    <a:pt x="51" y="2545"/>
                  </a:lnTo>
                  <a:lnTo>
                    <a:pt x="38" y="2602"/>
                  </a:lnTo>
                  <a:lnTo>
                    <a:pt x="26" y="2660"/>
                  </a:lnTo>
                  <a:lnTo>
                    <a:pt x="18" y="2722"/>
                  </a:lnTo>
                  <a:lnTo>
                    <a:pt x="10" y="2784"/>
                  </a:lnTo>
                  <a:lnTo>
                    <a:pt x="5" y="2849"/>
                  </a:lnTo>
                  <a:lnTo>
                    <a:pt x="2" y="2915"/>
                  </a:lnTo>
                  <a:lnTo>
                    <a:pt x="0" y="2983"/>
                  </a:lnTo>
                  <a:lnTo>
                    <a:pt x="0" y="2992"/>
                  </a:lnTo>
                  <a:lnTo>
                    <a:pt x="0" y="3012"/>
                  </a:lnTo>
                  <a:lnTo>
                    <a:pt x="0" y="3042"/>
                  </a:lnTo>
                  <a:lnTo>
                    <a:pt x="0" y="3077"/>
                  </a:lnTo>
                  <a:lnTo>
                    <a:pt x="0" y="3114"/>
                  </a:lnTo>
                  <a:lnTo>
                    <a:pt x="0" y="3149"/>
                  </a:lnTo>
                  <a:lnTo>
                    <a:pt x="2" y="3178"/>
                  </a:lnTo>
                  <a:lnTo>
                    <a:pt x="2" y="3199"/>
                  </a:lnTo>
                  <a:lnTo>
                    <a:pt x="31" y="3199"/>
                  </a:lnTo>
                  <a:lnTo>
                    <a:pt x="96" y="3199"/>
                  </a:lnTo>
                  <a:lnTo>
                    <a:pt x="195" y="3199"/>
                  </a:lnTo>
                  <a:lnTo>
                    <a:pt x="321" y="3199"/>
                  </a:lnTo>
                  <a:lnTo>
                    <a:pt x="467" y="3199"/>
                  </a:lnTo>
                  <a:lnTo>
                    <a:pt x="631" y="3199"/>
                  </a:lnTo>
                  <a:lnTo>
                    <a:pt x="804" y="3199"/>
                  </a:lnTo>
                  <a:lnTo>
                    <a:pt x="983" y="3199"/>
                  </a:lnTo>
                  <a:lnTo>
                    <a:pt x="1162" y="3199"/>
                  </a:lnTo>
                  <a:lnTo>
                    <a:pt x="1335" y="3199"/>
                  </a:lnTo>
                  <a:lnTo>
                    <a:pt x="1498" y="3199"/>
                  </a:lnTo>
                  <a:lnTo>
                    <a:pt x="1645" y="3199"/>
                  </a:lnTo>
                  <a:lnTo>
                    <a:pt x="1770" y="3199"/>
                  </a:lnTo>
                  <a:lnTo>
                    <a:pt x="1869" y="3199"/>
                  </a:lnTo>
                  <a:lnTo>
                    <a:pt x="1936" y="3199"/>
                  </a:lnTo>
                  <a:lnTo>
                    <a:pt x="1965" y="3199"/>
                  </a:lnTo>
                  <a:lnTo>
                    <a:pt x="1965" y="2593"/>
                  </a:lnTo>
                  <a:lnTo>
                    <a:pt x="748" y="2593"/>
                  </a:lnTo>
                  <a:lnTo>
                    <a:pt x="756" y="2564"/>
                  </a:lnTo>
                  <a:lnTo>
                    <a:pt x="766" y="2528"/>
                  </a:lnTo>
                  <a:lnTo>
                    <a:pt x="778" y="2492"/>
                  </a:lnTo>
                  <a:lnTo>
                    <a:pt x="785" y="2475"/>
                  </a:lnTo>
                  <a:lnTo>
                    <a:pt x="792" y="2458"/>
                  </a:lnTo>
                  <a:lnTo>
                    <a:pt x="800" y="2440"/>
                  </a:lnTo>
                  <a:lnTo>
                    <a:pt x="808" y="2423"/>
                  </a:lnTo>
                  <a:lnTo>
                    <a:pt x="817" y="2407"/>
                  </a:lnTo>
                  <a:lnTo>
                    <a:pt x="826" y="2390"/>
                  </a:lnTo>
                  <a:lnTo>
                    <a:pt x="835" y="2374"/>
                  </a:lnTo>
                  <a:lnTo>
                    <a:pt x="846" y="2357"/>
                  </a:lnTo>
                  <a:lnTo>
                    <a:pt x="869" y="2326"/>
                  </a:lnTo>
                  <a:lnTo>
                    <a:pt x="892" y="2295"/>
                  </a:lnTo>
                  <a:lnTo>
                    <a:pt x="919" y="2265"/>
                  </a:lnTo>
                  <a:lnTo>
                    <a:pt x="948" y="2235"/>
                  </a:lnTo>
                  <a:lnTo>
                    <a:pt x="979" y="2204"/>
                  </a:lnTo>
                  <a:lnTo>
                    <a:pt x="1014" y="2175"/>
                  </a:lnTo>
                  <a:lnTo>
                    <a:pt x="1050" y="2145"/>
                  </a:lnTo>
                  <a:lnTo>
                    <a:pt x="1089" y="2116"/>
                  </a:lnTo>
                  <a:lnTo>
                    <a:pt x="1131" y="2087"/>
                  </a:lnTo>
                  <a:lnTo>
                    <a:pt x="1176" y="2058"/>
                  </a:lnTo>
                  <a:lnTo>
                    <a:pt x="1189" y="2050"/>
                  </a:lnTo>
                  <a:lnTo>
                    <a:pt x="1224" y="2029"/>
                  </a:lnTo>
                  <a:lnTo>
                    <a:pt x="1273" y="1999"/>
                  </a:lnTo>
                  <a:lnTo>
                    <a:pt x="1329" y="1963"/>
                  </a:lnTo>
                  <a:lnTo>
                    <a:pt x="1385" y="1929"/>
                  </a:lnTo>
                  <a:lnTo>
                    <a:pt x="1433" y="1898"/>
                  </a:lnTo>
                  <a:lnTo>
                    <a:pt x="1468" y="1877"/>
                  </a:lnTo>
                  <a:lnTo>
                    <a:pt x="1482" y="1869"/>
                  </a:lnTo>
                  <a:lnTo>
                    <a:pt x="1514" y="1848"/>
                  </a:lnTo>
                  <a:lnTo>
                    <a:pt x="1547" y="1826"/>
                  </a:lnTo>
                  <a:lnTo>
                    <a:pt x="1579" y="1804"/>
                  </a:lnTo>
                  <a:lnTo>
                    <a:pt x="1610" y="1780"/>
                  </a:lnTo>
                  <a:lnTo>
                    <a:pt x="1640" y="1756"/>
                  </a:lnTo>
                  <a:lnTo>
                    <a:pt x="1669" y="1731"/>
                  </a:lnTo>
                  <a:lnTo>
                    <a:pt x="1697" y="1706"/>
                  </a:lnTo>
                  <a:lnTo>
                    <a:pt x="1725" y="1680"/>
                  </a:lnTo>
                  <a:lnTo>
                    <a:pt x="1751" y="1653"/>
                  </a:lnTo>
                  <a:lnTo>
                    <a:pt x="1776" y="1625"/>
                  </a:lnTo>
                  <a:lnTo>
                    <a:pt x="1801" y="1597"/>
                  </a:lnTo>
                  <a:lnTo>
                    <a:pt x="1825" y="1568"/>
                  </a:lnTo>
                  <a:lnTo>
                    <a:pt x="1847" y="1539"/>
                  </a:lnTo>
                  <a:lnTo>
                    <a:pt x="1869" y="1510"/>
                  </a:lnTo>
                  <a:lnTo>
                    <a:pt x="1891" y="1479"/>
                  </a:lnTo>
                  <a:lnTo>
                    <a:pt x="1910" y="1448"/>
                  </a:lnTo>
                  <a:lnTo>
                    <a:pt x="1929" y="1418"/>
                  </a:lnTo>
                  <a:lnTo>
                    <a:pt x="1946" y="1386"/>
                  </a:lnTo>
                  <a:lnTo>
                    <a:pt x="1963" y="1354"/>
                  </a:lnTo>
                  <a:lnTo>
                    <a:pt x="1979" y="1322"/>
                  </a:lnTo>
                  <a:lnTo>
                    <a:pt x="1993" y="1290"/>
                  </a:lnTo>
                  <a:lnTo>
                    <a:pt x="2007" y="1256"/>
                  </a:lnTo>
                  <a:lnTo>
                    <a:pt x="2019" y="1224"/>
                  </a:lnTo>
                  <a:lnTo>
                    <a:pt x="2029" y="1191"/>
                  </a:lnTo>
                  <a:lnTo>
                    <a:pt x="2040" y="1157"/>
                  </a:lnTo>
                  <a:lnTo>
                    <a:pt x="2049" y="1123"/>
                  </a:lnTo>
                  <a:lnTo>
                    <a:pt x="2056" y="1089"/>
                  </a:lnTo>
                  <a:lnTo>
                    <a:pt x="2062" y="1055"/>
                  </a:lnTo>
                  <a:lnTo>
                    <a:pt x="2067" y="1020"/>
                  </a:lnTo>
                  <a:lnTo>
                    <a:pt x="2071" y="987"/>
                  </a:lnTo>
                  <a:lnTo>
                    <a:pt x="2073" y="953"/>
                  </a:lnTo>
                  <a:lnTo>
                    <a:pt x="2074" y="918"/>
                  </a:lnTo>
                  <a:lnTo>
                    <a:pt x="2076" y="895"/>
                  </a:lnTo>
                  <a:lnTo>
                    <a:pt x="2074" y="850"/>
                  </a:lnTo>
                  <a:lnTo>
                    <a:pt x="2071" y="806"/>
                  </a:lnTo>
                  <a:lnTo>
                    <a:pt x="2067" y="762"/>
                  </a:lnTo>
                  <a:lnTo>
                    <a:pt x="2059" y="719"/>
                  </a:lnTo>
                  <a:lnTo>
                    <a:pt x="2052" y="677"/>
                  </a:lnTo>
                  <a:lnTo>
                    <a:pt x="2041" y="636"/>
                  </a:lnTo>
                  <a:lnTo>
                    <a:pt x="2029" y="596"/>
                  </a:lnTo>
                  <a:lnTo>
                    <a:pt x="2015" y="556"/>
                  </a:lnTo>
                  <a:lnTo>
                    <a:pt x="1999" y="518"/>
                  </a:lnTo>
                  <a:lnTo>
                    <a:pt x="1982" y="482"/>
                  </a:lnTo>
                  <a:lnTo>
                    <a:pt x="1963" y="445"/>
                  </a:lnTo>
                  <a:lnTo>
                    <a:pt x="1941" y="411"/>
                  </a:lnTo>
                  <a:lnTo>
                    <a:pt x="1918" y="376"/>
                  </a:lnTo>
                  <a:lnTo>
                    <a:pt x="1894" y="344"/>
                  </a:lnTo>
                  <a:lnTo>
                    <a:pt x="1868" y="313"/>
                  </a:lnTo>
                  <a:lnTo>
                    <a:pt x="1840" y="282"/>
                  </a:lnTo>
                  <a:lnTo>
                    <a:pt x="1823" y="265"/>
                  </a:lnTo>
                  <a:lnTo>
                    <a:pt x="1804" y="249"/>
                  </a:lnTo>
                  <a:lnTo>
                    <a:pt x="1786" y="233"/>
                  </a:lnTo>
                  <a:lnTo>
                    <a:pt x="1768" y="217"/>
                  </a:lnTo>
                  <a:lnTo>
                    <a:pt x="1750" y="203"/>
                  </a:lnTo>
                  <a:lnTo>
                    <a:pt x="1729" y="188"/>
                  </a:lnTo>
                  <a:lnTo>
                    <a:pt x="1710" y="174"/>
                  </a:lnTo>
                  <a:lnTo>
                    <a:pt x="1689" y="161"/>
                  </a:lnTo>
                  <a:lnTo>
                    <a:pt x="1668" y="148"/>
                  </a:lnTo>
                  <a:lnTo>
                    <a:pt x="1647" y="135"/>
                  </a:lnTo>
                  <a:lnTo>
                    <a:pt x="1626" y="123"/>
                  </a:lnTo>
                  <a:lnTo>
                    <a:pt x="1603" y="112"/>
                  </a:lnTo>
                  <a:lnTo>
                    <a:pt x="1581" y="101"/>
                  </a:lnTo>
                  <a:lnTo>
                    <a:pt x="1558" y="91"/>
                  </a:lnTo>
                  <a:lnTo>
                    <a:pt x="1534" y="81"/>
                  </a:lnTo>
                  <a:lnTo>
                    <a:pt x="1511" y="72"/>
                  </a:lnTo>
                  <a:lnTo>
                    <a:pt x="1486" y="64"/>
                  </a:lnTo>
                  <a:lnTo>
                    <a:pt x="1461" y="55"/>
                  </a:lnTo>
                  <a:lnTo>
                    <a:pt x="1437" y="48"/>
                  </a:lnTo>
                  <a:lnTo>
                    <a:pt x="1412" y="41"/>
                  </a:lnTo>
                  <a:lnTo>
                    <a:pt x="1386" y="35"/>
                  </a:lnTo>
                  <a:lnTo>
                    <a:pt x="1359" y="29"/>
                  </a:lnTo>
                  <a:lnTo>
                    <a:pt x="1333" y="24"/>
                  </a:lnTo>
                  <a:lnTo>
                    <a:pt x="1306" y="18"/>
                  </a:lnTo>
                  <a:lnTo>
                    <a:pt x="1278" y="14"/>
                  </a:lnTo>
                  <a:lnTo>
                    <a:pt x="1252" y="11"/>
                  </a:lnTo>
                  <a:lnTo>
                    <a:pt x="1224" y="8"/>
                  </a:lnTo>
                  <a:lnTo>
                    <a:pt x="1195" y="5"/>
                  </a:lnTo>
                  <a:lnTo>
                    <a:pt x="1167" y="3"/>
                  </a:lnTo>
                  <a:lnTo>
                    <a:pt x="1137" y="1"/>
                  </a:lnTo>
                  <a:lnTo>
                    <a:pt x="1107" y="1"/>
                  </a:lnTo>
                  <a:lnTo>
                    <a:pt x="1078" y="0"/>
                  </a:lnTo>
                  <a:lnTo>
                    <a:pt x="1026" y="1"/>
                  </a:lnTo>
                  <a:lnTo>
                    <a:pt x="972" y="4"/>
                  </a:lnTo>
                  <a:lnTo>
                    <a:pt x="917" y="9"/>
                  </a:lnTo>
                  <a:lnTo>
                    <a:pt x="862" y="15"/>
                  </a:lnTo>
                  <a:lnTo>
                    <a:pt x="806" y="23"/>
                  </a:lnTo>
                  <a:lnTo>
                    <a:pt x="749" y="32"/>
                  </a:lnTo>
                  <a:lnTo>
                    <a:pt x="693" y="43"/>
                  </a:lnTo>
                  <a:lnTo>
                    <a:pt x="637" y="56"/>
                  </a:lnTo>
                  <a:lnTo>
                    <a:pt x="581" y="70"/>
                  </a:lnTo>
                  <a:lnTo>
                    <a:pt x="526" y="85"/>
                  </a:lnTo>
                  <a:lnTo>
                    <a:pt x="472" y="102"/>
                  </a:lnTo>
                  <a:lnTo>
                    <a:pt x="419" y="121"/>
                  </a:lnTo>
                  <a:lnTo>
                    <a:pt x="367" y="140"/>
                  </a:lnTo>
                  <a:lnTo>
                    <a:pt x="317" y="161"/>
                  </a:lnTo>
                  <a:lnTo>
                    <a:pt x="267" y="182"/>
                  </a:lnTo>
                  <a:lnTo>
                    <a:pt x="221" y="205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2063" name="Freeform 32"/>
            <p:cNvSpPr>
              <a:spLocks/>
            </p:cNvSpPr>
            <p:nvPr/>
          </p:nvSpPr>
          <p:spPr bwMode="auto">
            <a:xfrm>
              <a:off x="5231" y="481"/>
              <a:ext cx="198" cy="241"/>
            </a:xfrm>
            <a:custGeom>
              <a:avLst/>
              <a:gdLst>
                <a:gd name="T0" fmla="*/ 0 w 2570"/>
                <a:gd name="T1" fmla="*/ 0 h 3141"/>
                <a:gd name="T2" fmla="*/ 0 w 2570"/>
                <a:gd name="T3" fmla="*/ 0 h 3141"/>
                <a:gd name="T4" fmla="*/ 0 w 2570"/>
                <a:gd name="T5" fmla="*/ 0 h 3141"/>
                <a:gd name="T6" fmla="*/ 0 w 2570"/>
                <a:gd name="T7" fmla="*/ 0 h 3141"/>
                <a:gd name="T8" fmla="*/ 0 w 2570"/>
                <a:gd name="T9" fmla="*/ 0 h 3141"/>
                <a:gd name="T10" fmla="*/ 0 w 2570"/>
                <a:gd name="T11" fmla="*/ 0 h 3141"/>
                <a:gd name="T12" fmla="*/ 0 w 2570"/>
                <a:gd name="T13" fmla="*/ 0 h 3141"/>
                <a:gd name="T14" fmla="*/ 0 w 2570"/>
                <a:gd name="T15" fmla="*/ 0 h 3141"/>
                <a:gd name="T16" fmla="*/ 0 w 2570"/>
                <a:gd name="T17" fmla="*/ 0 h 3141"/>
                <a:gd name="T18" fmla="*/ 0 w 2570"/>
                <a:gd name="T19" fmla="*/ 0 h 3141"/>
                <a:gd name="T20" fmla="*/ 0 w 2570"/>
                <a:gd name="T21" fmla="*/ 0 h 3141"/>
                <a:gd name="T22" fmla="*/ 0 w 2570"/>
                <a:gd name="T23" fmla="*/ 0 h 3141"/>
                <a:gd name="T24" fmla="*/ 0 w 2570"/>
                <a:gd name="T25" fmla="*/ 0 h 3141"/>
                <a:gd name="T26" fmla="*/ 0 w 2570"/>
                <a:gd name="T27" fmla="*/ 0 h 3141"/>
                <a:gd name="T28" fmla="*/ 0 w 2570"/>
                <a:gd name="T29" fmla="*/ 0 h 3141"/>
                <a:gd name="T30" fmla="*/ 0 w 2570"/>
                <a:gd name="T31" fmla="*/ 0 h 3141"/>
                <a:gd name="T32" fmla="*/ 0 w 2570"/>
                <a:gd name="T33" fmla="*/ 0 h 3141"/>
                <a:gd name="T34" fmla="*/ 0 w 2570"/>
                <a:gd name="T35" fmla="*/ 0 h 3141"/>
                <a:gd name="T36" fmla="*/ 0 w 2570"/>
                <a:gd name="T37" fmla="*/ 0 h 3141"/>
                <a:gd name="T38" fmla="*/ 0 w 2570"/>
                <a:gd name="T39" fmla="*/ 0 h 3141"/>
                <a:gd name="T40" fmla="*/ 0 w 2570"/>
                <a:gd name="T41" fmla="*/ 0 h 3141"/>
                <a:gd name="T42" fmla="*/ 0 w 2570"/>
                <a:gd name="T43" fmla="*/ 0 h 3141"/>
                <a:gd name="T44" fmla="*/ 0 w 2570"/>
                <a:gd name="T45" fmla="*/ 0 h 3141"/>
                <a:gd name="T46" fmla="*/ 0 w 2570"/>
                <a:gd name="T47" fmla="*/ 0 h 3141"/>
                <a:gd name="T48" fmla="*/ 0 w 2570"/>
                <a:gd name="T49" fmla="*/ 0 h 3141"/>
                <a:gd name="T50" fmla="*/ 0 w 2570"/>
                <a:gd name="T51" fmla="*/ 0 h 3141"/>
                <a:gd name="T52" fmla="*/ 0 w 2570"/>
                <a:gd name="T53" fmla="*/ 0 h 3141"/>
                <a:gd name="T54" fmla="*/ 0 w 2570"/>
                <a:gd name="T55" fmla="*/ 0 h 3141"/>
                <a:gd name="T56" fmla="*/ 0 w 2570"/>
                <a:gd name="T57" fmla="*/ 0 h 3141"/>
                <a:gd name="T58" fmla="*/ 0 w 2570"/>
                <a:gd name="T59" fmla="*/ 0 h 3141"/>
                <a:gd name="T60" fmla="*/ 0 w 2570"/>
                <a:gd name="T61" fmla="*/ 0 h 3141"/>
                <a:gd name="T62" fmla="*/ 0 w 2570"/>
                <a:gd name="T63" fmla="*/ 0 h 3141"/>
                <a:gd name="T64" fmla="*/ 0 w 2570"/>
                <a:gd name="T65" fmla="*/ 0 h 3141"/>
                <a:gd name="T66" fmla="*/ 0 w 2570"/>
                <a:gd name="T67" fmla="*/ 0 h 3141"/>
                <a:gd name="T68" fmla="*/ 0 w 2570"/>
                <a:gd name="T69" fmla="*/ 0 h 3141"/>
                <a:gd name="T70" fmla="*/ 0 w 2570"/>
                <a:gd name="T71" fmla="*/ 0 h 3141"/>
                <a:gd name="T72" fmla="*/ 0 w 2570"/>
                <a:gd name="T73" fmla="*/ 0 h 3141"/>
                <a:gd name="T74" fmla="*/ 0 w 2570"/>
                <a:gd name="T75" fmla="*/ 0 h 3141"/>
                <a:gd name="T76" fmla="*/ 0 w 2570"/>
                <a:gd name="T77" fmla="*/ 0 h 3141"/>
                <a:gd name="T78" fmla="*/ 0 w 2570"/>
                <a:gd name="T79" fmla="*/ 0 h 3141"/>
                <a:gd name="T80" fmla="*/ 0 w 2570"/>
                <a:gd name="T81" fmla="*/ 0 h 3141"/>
                <a:gd name="T82" fmla="*/ 0 w 2570"/>
                <a:gd name="T83" fmla="*/ 0 h 3141"/>
                <a:gd name="T84" fmla="*/ 0 w 2570"/>
                <a:gd name="T85" fmla="*/ 0 h 3141"/>
                <a:gd name="T86" fmla="*/ 0 w 2570"/>
                <a:gd name="T87" fmla="*/ 0 h 3141"/>
                <a:gd name="T88" fmla="*/ 0 w 2570"/>
                <a:gd name="T89" fmla="*/ 0 h 3141"/>
                <a:gd name="T90" fmla="*/ 0 w 2570"/>
                <a:gd name="T91" fmla="*/ 0 h 3141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570"/>
                <a:gd name="T139" fmla="*/ 0 h 3141"/>
                <a:gd name="T140" fmla="*/ 2570 w 2570"/>
                <a:gd name="T141" fmla="*/ 3141 h 3141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570" h="3141">
                  <a:moveTo>
                    <a:pt x="1260" y="0"/>
                  </a:moveTo>
                  <a:lnTo>
                    <a:pt x="1244" y="26"/>
                  </a:lnTo>
                  <a:lnTo>
                    <a:pt x="1202" y="91"/>
                  </a:lnTo>
                  <a:lnTo>
                    <a:pt x="1139" y="189"/>
                  </a:lnTo>
                  <a:lnTo>
                    <a:pt x="1057" y="316"/>
                  </a:lnTo>
                  <a:lnTo>
                    <a:pt x="963" y="466"/>
                  </a:lnTo>
                  <a:lnTo>
                    <a:pt x="857" y="632"/>
                  </a:lnTo>
                  <a:lnTo>
                    <a:pt x="744" y="810"/>
                  </a:lnTo>
                  <a:lnTo>
                    <a:pt x="627" y="992"/>
                  </a:lnTo>
                  <a:lnTo>
                    <a:pt x="511" y="1175"/>
                  </a:lnTo>
                  <a:lnTo>
                    <a:pt x="398" y="1352"/>
                  </a:lnTo>
                  <a:lnTo>
                    <a:pt x="293" y="1518"/>
                  </a:lnTo>
                  <a:lnTo>
                    <a:pt x="198" y="1666"/>
                  </a:lnTo>
                  <a:lnTo>
                    <a:pt x="118" y="1792"/>
                  </a:lnTo>
                  <a:lnTo>
                    <a:pt x="56" y="1890"/>
                  </a:lnTo>
                  <a:lnTo>
                    <a:pt x="15" y="1953"/>
                  </a:lnTo>
                  <a:lnTo>
                    <a:pt x="0" y="1978"/>
                  </a:lnTo>
                  <a:lnTo>
                    <a:pt x="0" y="2528"/>
                  </a:lnTo>
                  <a:lnTo>
                    <a:pt x="1397" y="2528"/>
                  </a:lnTo>
                  <a:lnTo>
                    <a:pt x="1397" y="3141"/>
                  </a:lnTo>
                  <a:lnTo>
                    <a:pt x="1982" y="3141"/>
                  </a:lnTo>
                  <a:lnTo>
                    <a:pt x="1982" y="2528"/>
                  </a:lnTo>
                  <a:lnTo>
                    <a:pt x="2367" y="2528"/>
                  </a:lnTo>
                  <a:lnTo>
                    <a:pt x="2570" y="1925"/>
                  </a:lnTo>
                  <a:lnTo>
                    <a:pt x="1982" y="1925"/>
                  </a:lnTo>
                  <a:lnTo>
                    <a:pt x="1982" y="1307"/>
                  </a:lnTo>
                  <a:lnTo>
                    <a:pt x="1397" y="1307"/>
                  </a:lnTo>
                  <a:lnTo>
                    <a:pt x="1397" y="1925"/>
                  </a:lnTo>
                  <a:lnTo>
                    <a:pt x="707" y="1925"/>
                  </a:lnTo>
                  <a:lnTo>
                    <a:pt x="727" y="1892"/>
                  </a:lnTo>
                  <a:lnTo>
                    <a:pt x="767" y="1828"/>
                  </a:lnTo>
                  <a:lnTo>
                    <a:pt x="823" y="1737"/>
                  </a:lnTo>
                  <a:lnTo>
                    <a:pt x="895" y="1624"/>
                  </a:lnTo>
                  <a:lnTo>
                    <a:pt x="978" y="1493"/>
                  </a:lnTo>
                  <a:lnTo>
                    <a:pt x="1070" y="1347"/>
                  </a:lnTo>
                  <a:lnTo>
                    <a:pt x="1169" y="1191"/>
                  </a:lnTo>
                  <a:lnTo>
                    <a:pt x="1273" y="1029"/>
                  </a:lnTo>
                  <a:lnTo>
                    <a:pt x="1377" y="864"/>
                  </a:lnTo>
                  <a:lnTo>
                    <a:pt x="1479" y="702"/>
                  </a:lnTo>
                  <a:lnTo>
                    <a:pt x="1578" y="545"/>
                  </a:lnTo>
                  <a:lnTo>
                    <a:pt x="1672" y="399"/>
                  </a:lnTo>
                  <a:lnTo>
                    <a:pt x="1755" y="268"/>
                  </a:lnTo>
                  <a:lnTo>
                    <a:pt x="1827" y="155"/>
                  </a:lnTo>
                  <a:lnTo>
                    <a:pt x="1885" y="64"/>
                  </a:lnTo>
                  <a:lnTo>
                    <a:pt x="1926" y="0"/>
                  </a:lnTo>
                  <a:lnTo>
                    <a:pt x="1260" y="0"/>
                  </a:lnTo>
                  <a:close/>
                </a:path>
              </a:pathLst>
            </a:custGeom>
            <a:solidFill>
              <a:srgbClr val="FC192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</p:grpSp>
      <p:sp>
        <p:nvSpPr>
          <p:cNvPr id="205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259632" y="1844824"/>
            <a:ext cx="6887419" cy="4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72000" tIns="45716" rIns="91430" bIns="45716">
            <a:spAutoFit/>
          </a:bodyPr>
          <a:lstStyle/>
          <a:p>
            <a:pPr defTabSz="912813" eaLnBrk="0" hangingPunct="0">
              <a:buFont typeface="Wingdings" pitchFamily="2" charset="2"/>
              <a:buNone/>
            </a:pPr>
            <a:r>
              <a:rPr lang="ru-RU" altLang="ru-RU" sz="2000" b="1" dirty="0" smtClean="0">
                <a:solidFill>
                  <a:schemeClr val="tx2"/>
                </a:solidFill>
              </a:rPr>
              <a:t>«Программа поддержки малого и среднего бизнеса»</a:t>
            </a:r>
          </a:p>
        </p:txBody>
      </p:sp>
      <p:pic>
        <p:nvPicPr>
          <p:cNvPr id="124936" name="Picture 8" descr="C:\Users\Олег\Desktop\Для конференции\Корпорация МСП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2" y="490538"/>
            <a:ext cx="24003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937" name="Picture 9" descr="C:\Users\Олег\Desktop\Для конференции\Рукопожатие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313" y="2420888"/>
            <a:ext cx="5507795" cy="366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79233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07505" y="12999"/>
            <a:ext cx="8784976" cy="7517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</a:pP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888214"/>
            <a:ext cx="4707904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Мы входим в международную финансовую группу ВТБ и специализируемся на обслуживании </a:t>
            </a: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физических лиц, индивидуальных предпринимателей и предприятий малого </a:t>
            </a:r>
            <a:r>
              <a:rPr lang="ru-RU" sz="1400" dirty="0" smtClean="0"/>
              <a:t>бизнеса</a:t>
            </a:r>
          </a:p>
          <a:p>
            <a:pPr algn="ctr"/>
            <a:endParaRPr lang="ru-RU" sz="1400" i="1" dirty="0">
              <a:solidFill>
                <a:srgbClr val="005792"/>
              </a:solidFill>
            </a:endParaRPr>
          </a:p>
          <a:p>
            <a:pPr algn="just"/>
            <a:r>
              <a:rPr lang="ru-RU" sz="1600" b="1" i="1" dirty="0" smtClean="0">
                <a:solidFill>
                  <a:srgbClr val="FF0000"/>
                </a:solidFill>
              </a:rPr>
              <a:t>НАДЕЖНОСТЬ</a:t>
            </a:r>
          </a:p>
          <a:p>
            <a:pPr algn="just"/>
            <a:endParaRPr lang="ru-RU" sz="1000" b="1" i="1" dirty="0" smtClean="0">
              <a:solidFill>
                <a:srgbClr val="00579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§"/>
            </a:pPr>
            <a:r>
              <a:rPr lang="ru-RU" sz="1200" i="1" dirty="0" smtClean="0">
                <a:solidFill>
                  <a:srgbClr val="005792"/>
                </a:solidFill>
              </a:rPr>
              <a:t>Акционерами </a:t>
            </a:r>
            <a:r>
              <a:rPr lang="ru-RU" sz="1200" i="1" dirty="0" smtClean="0">
                <a:solidFill>
                  <a:srgbClr val="005792"/>
                </a:solidFill>
              </a:rPr>
              <a:t>банка </a:t>
            </a:r>
            <a:r>
              <a:rPr lang="ru-RU" sz="1200" i="1" dirty="0">
                <a:solidFill>
                  <a:srgbClr val="005792"/>
                </a:solidFill>
              </a:rPr>
              <a:t>являются </a:t>
            </a:r>
            <a:r>
              <a:rPr lang="ru-RU" sz="1200" i="1" dirty="0" smtClean="0">
                <a:solidFill>
                  <a:srgbClr val="005792"/>
                </a:solidFill>
              </a:rPr>
              <a:t>банк </a:t>
            </a:r>
            <a:r>
              <a:rPr lang="ru-RU" sz="1200" i="1" dirty="0">
                <a:solidFill>
                  <a:srgbClr val="005792"/>
                </a:solidFill>
              </a:rPr>
              <a:t>ВТБ </a:t>
            </a:r>
            <a:r>
              <a:rPr lang="ru-RU" sz="1200" i="1" dirty="0" smtClean="0">
                <a:solidFill>
                  <a:srgbClr val="005792"/>
                </a:solidFill>
              </a:rPr>
              <a:t>(ПАО)</a:t>
            </a:r>
            <a:r>
              <a:rPr lang="ru-RU" sz="1200" i="1" dirty="0">
                <a:solidFill>
                  <a:srgbClr val="005792"/>
                </a:solidFill>
              </a:rPr>
              <a:t> </a:t>
            </a:r>
            <a:r>
              <a:rPr lang="ru-RU" sz="1200" i="1" dirty="0" smtClean="0">
                <a:solidFill>
                  <a:srgbClr val="005792"/>
                </a:solidFill>
              </a:rPr>
              <a:t>с  долей </a:t>
            </a:r>
            <a:r>
              <a:rPr lang="ru-RU" sz="1200" i="1" dirty="0">
                <a:solidFill>
                  <a:srgbClr val="005792"/>
                </a:solidFill>
              </a:rPr>
              <a:t>в уставном капитале </a:t>
            </a:r>
            <a:r>
              <a:rPr lang="ru-RU" sz="1200" i="1" dirty="0" smtClean="0">
                <a:solidFill>
                  <a:srgbClr val="005792"/>
                </a:solidFill>
              </a:rPr>
              <a:t>99,9329%, </a:t>
            </a:r>
          </a:p>
          <a:p>
            <a:pPr marL="180975" indent="-180975" algn="just">
              <a:buFont typeface="Wingdings" panose="05000000000000000000" pitchFamily="2" charset="2"/>
              <a:buChar char="§"/>
            </a:pPr>
            <a:r>
              <a:rPr lang="ru-RU" sz="1200" i="1" dirty="0" smtClean="0">
                <a:solidFill>
                  <a:srgbClr val="005792"/>
                </a:solidFill>
              </a:rPr>
              <a:t>Региональная </a:t>
            </a:r>
            <a:r>
              <a:rPr lang="ru-RU" sz="1200" i="1" dirty="0">
                <a:solidFill>
                  <a:srgbClr val="005792"/>
                </a:solidFill>
              </a:rPr>
              <a:t>сеть банка включает 1062 офиса в 72 регионах страны. </a:t>
            </a:r>
            <a:endParaRPr lang="ru-RU" sz="1200" i="1" dirty="0" smtClean="0">
              <a:solidFill>
                <a:srgbClr val="00579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§"/>
            </a:pPr>
            <a:r>
              <a:rPr lang="ru-RU" sz="1200" i="1" dirty="0" smtClean="0">
                <a:solidFill>
                  <a:srgbClr val="005792"/>
                </a:solidFill>
              </a:rPr>
              <a:t>ВТБ24 занимает 4-е место по размеру чистых активов среди банков в России.</a:t>
            </a:r>
            <a:endParaRPr lang="ru-RU" sz="1200" i="1" dirty="0">
              <a:solidFill>
                <a:srgbClr val="005792"/>
              </a:solidFill>
            </a:endParaRPr>
          </a:p>
          <a:p>
            <a:pPr lvl="0" algn="just"/>
            <a:endParaRPr lang="ru-RU" sz="1000" b="1" i="1" dirty="0" smtClean="0">
              <a:solidFill>
                <a:srgbClr val="005792"/>
              </a:solidFill>
            </a:endParaRPr>
          </a:p>
          <a:p>
            <a:pPr lvl="0" algn="just"/>
            <a:r>
              <a:rPr lang="ru-RU" sz="1400" b="1" i="1" dirty="0" smtClean="0">
                <a:solidFill>
                  <a:srgbClr val="FF0000"/>
                </a:solidFill>
              </a:rPr>
              <a:t>УНИВЕРСАЛЬНОСТЬ</a:t>
            </a:r>
            <a:endParaRPr lang="ru-RU" sz="1400" b="1" i="1" dirty="0">
              <a:solidFill>
                <a:srgbClr val="FF0000"/>
              </a:solidFill>
            </a:endParaRPr>
          </a:p>
          <a:p>
            <a:endParaRPr lang="ru-RU" sz="1000" i="1" dirty="0" smtClean="0">
              <a:solidFill>
                <a:srgbClr val="005792"/>
              </a:solidFill>
            </a:endParaRPr>
          </a:p>
          <a:p>
            <a:pPr marL="180975" indent="-180975" algn="just">
              <a:buFont typeface="Wingdings" panose="05000000000000000000" pitchFamily="2" charset="2"/>
              <a:buChar char="§"/>
            </a:pPr>
            <a:r>
              <a:rPr lang="ru-RU" sz="1200" i="1" dirty="0" smtClean="0">
                <a:solidFill>
                  <a:srgbClr val="005792"/>
                </a:solidFill>
              </a:rPr>
              <a:t>Универсальная продуктовая линейка для малого бизнеса: расчетно-кассовое обслуживание, кредитование, размещение свободных средств, документарный бизнес, сопровождение ВЭД, торговое финансирование</a:t>
            </a:r>
            <a:r>
              <a:rPr lang="ru-RU" sz="1200" i="1" dirty="0">
                <a:solidFill>
                  <a:srgbClr val="005792"/>
                </a:solidFill>
              </a:rPr>
              <a:t>, </a:t>
            </a:r>
            <a:r>
              <a:rPr lang="ru-RU" sz="1200" i="1" dirty="0" smtClean="0">
                <a:solidFill>
                  <a:srgbClr val="005792"/>
                </a:solidFill>
              </a:rPr>
              <a:t>лизинг, </a:t>
            </a:r>
            <a:r>
              <a:rPr lang="ru-RU" sz="1200" i="1" dirty="0">
                <a:solidFill>
                  <a:srgbClr val="005792"/>
                </a:solidFill>
              </a:rPr>
              <a:t>розничный бизнес (включая потребительское кредитование, кредиты наличными и кредитные карты, </a:t>
            </a:r>
            <a:r>
              <a:rPr lang="ru-RU" sz="1200" i="1" dirty="0" smtClean="0">
                <a:solidFill>
                  <a:srgbClr val="005792"/>
                </a:solidFill>
              </a:rPr>
              <a:t>депозиты</a:t>
            </a:r>
            <a:r>
              <a:rPr lang="ru-RU" sz="1200" i="1" dirty="0">
                <a:solidFill>
                  <a:srgbClr val="005792"/>
                </a:solidFill>
              </a:rPr>
              <a:t>, дистанционные каналы обслуживания). </a:t>
            </a:r>
            <a:endParaRPr lang="ru-RU" sz="1200" i="1" dirty="0" smtClean="0">
              <a:solidFill>
                <a:srgbClr val="005792"/>
              </a:solidFill>
            </a:endParaRPr>
          </a:p>
          <a:p>
            <a:pPr lvl="0" algn="just"/>
            <a:endParaRPr lang="ru-RU" sz="1000" b="1" i="1" dirty="0" smtClean="0">
              <a:solidFill>
                <a:srgbClr val="FF0000"/>
              </a:solidFill>
            </a:endParaRPr>
          </a:p>
          <a:p>
            <a:pPr lvl="0" algn="just"/>
            <a:r>
              <a:rPr lang="ru-RU" sz="1400" b="1" i="1" dirty="0" smtClean="0">
                <a:solidFill>
                  <a:srgbClr val="FF0000"/>
                </a:solidFill>
              </a:rPr>
              <a:t>ТЕХНОЛОГИЧНОСТЬ</a:t>
            </a:r>
          </a:p>
          <a:p>
            <a:pPr lvl="0" algn="just"/>
            <a:endParaRPr lang="ru-RU" sz="1200" b="1" i="1" dirty="0">
              <a:solidFill>
                <a:srgbClr val="FF0000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i="1" dirty="0">
                <a:solidFill>
                  <a:srgbClr val="005792"/>
                </a:solidFill>
              </a:rPr>
              <a:t>98%  активных   клиентов обслуживаются  </a:t>
            </a:r>
            <a:r>
              <a:rPr lang="ru-RU" sz="1200" i="1" dirty="0" smtClean="0">
                <a:solidFill>
                  <a:srgbClr val="005792"/>
                </a:solidFill>
              </a:rPr>
              <a:t>онлайн </a:t>
            </a:r>
            <a:endParaRPr lang="ru-RU" sz="1200" i="1" dirty="0">
              <a:solidFill>
                <a:srgbClr val="005792"/>
              </a:solidFill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sz="1200" i="1" dirty="0" smtClean="0">
                <a:solidFill>
                  <a:srgbClr val="005792"/>
                </a:solidFill>
              </a:rPr>
              <a:t>Мы входим в топ-5 </a:t>
            </a:r>
            <a:r>
              <a:rPr lang="ru-RU" sz="1200" i="1" dirty="0">
                <a:solidFill>
                  <a:srgbClr val="005792"/>
                </a:solidFill>
              </a:rPr>
              <a:t>эффективных интернет-банков для </a:t>
            </a:r>
            <a:r>
              <a:rPr lang="ru-RU" sz="1200" i="1" dirty="0" smtClean="0">
                <a:solidFill>
                  <a:srgbClr val="005792"/>
                </a:solidFill>
              </a:rPr>
              <a:t>бизнеса</a:t>
            </a:r>
            <a:r>
              <a:rPr lang="ru-RU" sz="1200" i="1" dirty="0" smtClean="0">
                <a:solidFill>
                  <a:srgbClr val="005792"/>
                </a:solidFill>
              </a:rPr>
              <a:t>.</a:t>
            </a:r>
            <a:endParaRPr lang="ru-RU" sz="1200" i="1" dirty="0">
              <a:solidFill>
                <a:srgbClr val="005792"/>
              </a:solidFill>
            </a:endParaRPr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908721"/>
            <a:ext cx="3513817" cy="5611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0600" y="-27384"/>
            <a:ext cx="9005896" cy="720080"/>
          </a:xfrm>
          <a:noFill/>
          <a:ln w="9525">
            <a:noFill/>
            <a:miter lim="800000"/>
            <a:headEnd/>
            <a:tailEnd/>
          </a:ln>
        </p:spPr>
        <p:txBody>
          <a:bodyPr lIns="72000" tIns="45701" rIns="72000" bIns="45701" anchor="ctr"/>
          <a:lstStyle/>
          <a:p>
            <a:pPr marL="177800" eaLnBrk="1" hangingPunct="1"/>
            <a:r>
              <a:rPr lang="ru-RU" sz="1900" b="1" i="0" kern="1200" dirty="0" smtClean="0">
                <a:solidFill>
                  <a:srgbClr val="005792"/>
                </a:solidFill>
                <a:latin typeface="+mn-lt"/>
                <a:ea typeface="+mn-ea"/>
                <a:cs typeface="+mn-cs"/>
              </a:rPr>
              <a:t>О БАНКЕ</a:t>
            </a:r>
            <a:endParaRPr lang="ru-RU" sz="1900" b="1" i="0" kern="1200" dirty="0">
              <a:solidFill>
                <a:srgbClr val="005792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93364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486ED90-06F9-44FB-9092-66A90E8BD81E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980728"/>
            <a:ext cx="42864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Ключевые условия программы:</a:t>
            </a:r>
            <a:endParaRPr lang="ru-RU" sz="20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59832" y="1224334"/>
            <a:ext cx="1184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9%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3310" y="1501333"/>
            <a:ext cx="5744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1" dirty="0" smtClean="0"/>
              <a:t>Процентная ставка  -                     годовых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95536" y="2762841"/>
            <a:ext cx="8136904" cy="2160240"/>
          </a:xfrm>
          <a:prstGeom prst="rect">
            <a:avLst/>
          </a:prstGeom>
          <a:solidFill>
            <a:schemeClr val="bg1"/>
          </a:solidFill>
          <a:ln w="15875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7961" dir="2700000" algn="ctr" rotWithShape="0">
              <a:srgbClr val="808080"/>
            </a:outerShdw>
          </a:effectLst>
        </p:spPr>
        <p:txBody>
          <a:bodyPr tIns="91440" bIns="91440" anchor="ctr"/>
          <a:lstStyle/>
          <a:p>
            <a:pPr algn="just" eaLnBrk="0" hangingPunct="0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Проект должен реализовываться в одной из следующих приоритетных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отраслей*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Сельское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хозяйство/ предоставление услуг в этой области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Обрабатывающее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производство, в </a:t>
            </a:r>
            <a:r>
              <a:rPr lang="ru-RU" sz="1200" dirty="0" err="1">
                <a:latin typeface="Arial" panose="020B0604020202020204" pitchFamily="34" charset="0"/>
                <a:cs typeface="Arial" panose="020B0604020202020204" pitchFamily="34" charset="0"/>
              </a:rPr>
              <a:t>т.ч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. производство пищевых продуктов, первичная и последующая переработка с/х продуктов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Производство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и распределение электроэнергии, газа и воды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Строительство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, транспорт и связь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Внутренний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туризм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Высокотехнологичные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проекты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Деятельность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в области здравоохранения</a:t>
            </a:r>
          </a:p>
          <a:p>
            <a:pPr marL="171450" indent="-171450" algn="just" eaLnBrk="0" hangingPunct="0">
              <a:buFont typeface="Wingdings" panose="05000000000000000000" pitchFamily="2" charset="2"/>
              <a:buChar char="§"/>
            </a:pP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Сбор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, обработка и утилизация отходов, в том числе отсортированных материалов, а также переработка металлических и неметаллических отходов, мусора и прочих предметов во вторичное сырье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991671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smtClean="0"/>
              <a:t>* кредит </a:t>
            </a:r>
            <a:r>
              <a:rPr lang="ru-RU" sz="1200" i="1" dirty="0"/>
              <a:t>должен направляться на реализацию проектов приоритетных </a:t>
            </a:r>
            <a:r>
              <a:rPr lang="ru-RU" sz="1200" i="1" dirty="0" smtClean="0"/>
              <a:t>отраслей, у клиента </a:t>
            </a:r>
            <a:r>
              <a:rPr lang="ru-RU" sz="1200" i="1" dirty="0" err="1" smtClean="0"/>
              <a:t>д.б</a:t>
            </a:r>
            <a:r>
              <a:rPr lang="ru-RU" sz="1200" i="1" dirty="0" smtClean="0"/>
              <a:t>. соответствующий ОКВЭД.</a:t>
            </a:r>
            <a:endParaRPr lang="ru-RU" sz="12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05636" y="2143026"/>
            <a:ext cx="77291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/>
              <a:t>Срок </a:t>
            </a:r>
            <a:r>
              <a:rPr lang="ru-RU" sz="1200" b="1" dirty="0"/>
              <a:t>льготного фондирования – до 3-х лет (срок кредитования может составлять и более 3-х </a:t>
            </a:r>
            <a:r>
              <a:rPr lang="ru-RU" sz="1200" b="1" dirty="0" smtClean="0"/>
              <a:t>лет)</a:t>
            </a:r>
            <a:endParaRPr lang="ru-RU" sz="1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0412" y="2442916"/>
            <a:ext cx="3528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Сумма кредита – от 5 до 150 </a:t>
            </a:r>
            <a:r>
              <a:rPr lang="ru-RU" sz="1200" b="1" dirty="0" err="1" smtClean="0"/>
              <a:t>млн.р</a:t>
            </a:r>
            <a:r>
              <a:rPr lang="ru-RU" sz="1200" dirty="0" smtClean="0"/>
              <a:t>.</a:t>
            </a:r>
            <a:endParaRPr lang="ru-RU" sz="120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80412" y="5085184"/>
            <a:ext cx="8152028" cy="864096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txBody>
          <a:bodyPr tIns="91440" bIns="91440"/>
          <a:lstStyle>
            <a:lvl1pPr marL="177800" indent="-177800" eaLnBrk="0" hangingPunct="0">
              <a:defRPr sz="12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lvl="0" indent="0" algn="ctr"/>
            <a:r>
              <a:rPr lang="ru-RU" sz="1400" b="1" u="sng" dirty="0" smtClean="0">
                <a:solidFill>
                  <a:srgbClr val="C00000"/>
                </a:solidFill>
                <a:latin typeface="+mn-lt"/>
              </a:rPr>
              <a:t>Подтверждение целевого использования – один из обязательных критериев участия Клиента в Программе. При </a:t>
            </a:r>
            <a:r>
              <a:rPr lang="ru-RU" sz="1400" b="1" u="sng" dirty="0" err="1" smtClean="0">
                <a:solidFill>
                  <a:srgbClr val="C00000"/>
                </a:solidFill>
                <a:latin typeface="+mn-lt"/>
              </a:rPr>
              <a:t>неподтверждении</a:t>
            </a:r>
            <a:r>
              <a:rPr lang="ru-RU" sz="1400" b="1" u="sng" dirty="0" smtClean="0">
                <a:solidFill>
                  <a:srgbClr val="C00000"/>
                </a:solidFill>
                <a:latin typeface="+mn-lt"/>
              </a:rPr>
              <a:t> целевого использования Клиент исключается из Программы, по кредиту устанавливается повышенная % ставка</a:t>
            </a:r>
            <a:endParaRPr lang="ru-RU" sz="1400" b="1" u="sng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4555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44624"/>
            <a:ext cx="9036496" cy="504825"/>
          </a:xfrm>
          <a:prstGeom prst="rect">
            <a:avLst/>
          </a:prstGeom>
        </p:spPr>
        <p:txBody>
          <a:bodyPr anchor="ctr"/>
          <a:lstStyle>
            <a:lvl1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1800" b="1" i="0" dirty="0" smtClean="0"/>
              <a:t>Подробные условия </a:t>
            </a:r>
            <a:r>
              <a:rPr lang="ru-RU" sz="1800" b="1" i="0" dirty="0" smtClean="0"/>
              <a:t>«Программа поддержки бизнеса</a:t>
            </a:r>
            <a:r>
              <a:rPr lang="ru-RU" sz="1800" b="1" i="0" dirty="0" smtClean="0"/>
              <a:t>»</a:t>
            </a:r>
            <a:endParaRPr lang="ru-RU" altLang="ru-RU" sz="1800" b="1" i="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01471"/>
              </p:ext>
            </p:extLst>
          </p:nvPr>
        </p:nvGraphicFramePr>
        <p:xfrm>
          <a:off x="107504" y="620688"/>
          <a:ext cx="8928992" cy="5402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7128792"/>
              </a:tblGrid>
              <a:tr h="219248">
                <a:tc gridSpan="2">
                  <a:txBody>
                    <a:bodyPr/>
                    <a:lstStyle/>
                    <a:p>
                      <a:r>
                        <a:rPr lang="ru-RU" sz="1000" dirty="0" smtClean="0"/>
                        <a:t>Основные условия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4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Клиент</a:t>
                      </a:r>
                    </a:p>
                    <a:p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Юридическое лицо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/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индивидуальный предприниматель соответствующее требованиям статей 4 и 14 Федерального закона «О развитии малого и среднего предпринимательства в Российской Федерации» от 24.07.2007 № 209-ФЗ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.</a:t>
                      </a:r>
                      <a:endParaRPr lang="ru-RU" sz="1000" b="0" kern="1200" baseline="0" dirty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</a:tr>
              <a:tr h="46429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Продукт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b="1" kern="1200" baseline="0" dirty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Инвестиционный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на приобретение имущества. Разовый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кредит/</a:t>
                      </a:r>
                      <a:r>
                        <a:rPr lang="ru-RU" sz="1000" b="0" kern="1200" baseline="0" dirty="0" err="1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Невозобновляемая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 кредитная линия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+mn-ea"/>
                          <a:cs typeface=""/>
                        </a:rPr>
                        <a:t>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Инвестиционный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на развитие. Разовый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кредит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/</a:t>
                      </a:r>
                      <a:r>
                        <a:rPr lang="ru-RU" sz="1000" b="0" kern="1200" baseline="0" dirty="0" err="1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Невозобновляемая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 кредитная линия, </a:t>
                      </a:r>
                      <a:endParaRPr lang="en-US" sz="1000" b="0" kern="1200" baseline="0" dirty="0" smtClean="0">
                        <a:solidFill>
                          <a:srgbClr val="0A2973"/>
                        </a:solidFill>
                        <a:latin typeface="+mn-lt"/>
                        <a:ea typeface="+mn-ea"/>
                        <a:cs typeface=""/>
                      </a:endParaRPr>
                    </a:p>
                    <a:p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Пополнение оборотных средств.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Разовый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/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В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озобновляемая кредитная линия/</a:t>
                      </a:r>
                      <a:r>
                        <a:rPr lang="ru-RU" sz="1000" b="0" kern="1200" baseline="0" dirty="0" err="1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Невозобновляемая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 кредитная линия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(только для неторговых компаний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)</a:t>
                      </a:r>
                      <a:endParaRPr lang="en-US" sz="1000" b="0" kern="1200" baseline="0" dirty="0" smtClean="0">
                        <a:solidFill>
                          <a:srgbClr val="0A2973"/>
                        </a:solidFill>
                        <a:latin typeface="+mn-lt"/>
                        <a:ea typeface="+mn-ea"/>
                        <a:cs typeface=""/>
                      </a:endParaRPr>
                    </a:p>
                  </a:txBody>
                  <a:tcPr/>
                </a:tc>
              </a:tr>
              <a:tr h="3353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baseline="0" dirty="0" smtClean="0">
                          <a:solidFill>
                            <a:srgbClr val="0A2973"/>
                          </a:solidFill>
                        </a:rPr>
                        <a:t>Размер кредита</a:t>
                      </a:r>
                      <a:endParaRPr lang="ru-RU" sz="1000" b="1" dirty="0" smtClean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5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 000 000 – 150 000 000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"/>
                        </a:rPr>
                        <a:t>руб.</a:t>
                      </a:r>
                      <a:endParaRPr lang="en-US" sz="1000" b="0" kern="1200" baseline="0" dirty="0" smtClean="0">
                        <a:solidFill>
                          <a:srgbClr val="0A2973"/>
                        </a:solidFill>
                        <a:latin typeface="+mn-lt"/>
                        <a:ea typeface="+mn-ea"/>
                        <a:cs typeface=""/>
                      </a:endParaRPr>
                    </a:p>
                  </a:txBody>
                  <a:tcPr/>
                </a:tc>
              </a:tr>
              <a:tr h="5932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+mn-cs"/>
                        </a:rPr>
                        <a:t>Цель кредита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Приобретение основных средств, модернизация и реконструкция производства, запуск новых проектов. Средства могут быть направлены на покрытие капитальных затрат, а также текущих расходов, связанных с реализацией сопутствующих мероприятий. Текущие расходы – не более 30% от суммы инвестиционного проекта.</a:t>
                      </a:r>
                    </a:p>
                    <a:p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Финансирование оборотных средств только неторговым компаниям.</a:t>
                      </a:r>
                    </a:p>
                  </a:txBody>
                  <a:tcPr/>
                </a:tc>
              </a:tr>
              <a:tr h="3353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1200" dirty="0" smtClean="0">
                          <a:solidFill>
                            <a:srgbClr val="0A2973"/>
                          </a:solidFill>
                          <a:latin typeface="+mn-lt"/>
                          <a:ea typeface="+mn-ea"/>
                          <a:cs typeface="+mn-cs"/>
                        </a:rPr>
                        <a:t>Срок кредита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1-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36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месяцев (до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1095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дней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включительно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)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для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кредитов на пополнение оборотных средств</a:t>
                      </a:r>
                      <a:endParaRPr lang="ru-RU" sz="1000" b="0" kern="1200" baseline="0" dirty="0" smtClean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  <a:p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24 -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84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месяцев (свыше 730 до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2555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дней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включительно) для Инвестиционных кредитов</a:t>
                      </a:r>
                    </a:p>
                  </a:txBody>
                  <a:tcPr/>
                </a:tc>
              </a:tr>
              <a:tr h="2063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Валюта кредита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Российские рубли</a:t>
                      </a:r>
                      <a:endParaRPr lang="ru-RU" sz="1000" b="0" kern="1200" baseline="0" dirty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</a:tr>
              <a:tr h="2063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Процентная ставка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9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%.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</a:t>
                      </a:r>
                      <a:r>
                        <a:rPr lang="ru-RU" sz="1000" dirty="0" smtClean="0"/>
                        <a:t>В случае принятия Банком России решения о прекращении Программы, либо отказе </a:t>
                      </a:r>
                      <a:r>
                        <a:rPr lang="ru-RU" sz="1000" dirty="0" smtClean="0"/>
                        <a:t>Корпорации </a:t>
                      </a:r>
                      <a:r>
                        <a:rPr lang="ru-RU" sz="1000" dirty="0" smtClean="0"/>
                        <a:t>от предоставления поручительства процентная ставка устанавливается на уровне, предусмотренном стандартными условиям кредитного продукта,  увеличенная на 0,5 </a:t>
                      </a:r>
                      <a:r>
                        <a:rPr lang="ru-RU" sz="1000" dirty="0" err="1" smtClean="0"/>
                        <a:t>п.п</a:t>
                      </a:r>
                      <a:r>
                        <a:rPr lang="ru-RU" sz="1000" dirty="0" smtClean="0"/>
                        <a:t>. </a:t>
                      </a:r>
                      <a:endParaRPr lang="ru-RU" sz="1000" i="1" dirty="0" smtClean="0"/>
                    </a:p>
                  </a:txBody>
                  <a:tcPr/>
                </a:tc>
              </a:tr>
              <a:tr h="3353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Комиссия за предоставление кредита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нет</a:t>
                      </a:r>
                    </a:p>
                  </a:txBody>
                  <a:tcPr/>
                </a:tc>
              </a:tr>
              <a:tr h="2063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baseline="0" dirty="0" smtClean="0">
                          <a:solidFill>
                            <a:srgbClr val="0A2973"/>
                          </a:solidFill>
                        </a:rPr>
                        <a:t>Поручительство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lvl="0" algn="l" defTabSz="914400" rtl="0" eaLnBrk="1" latinLnBrk="0" hangingPunct="1"/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Требуется</a:t>
                      </a:r>
                      <a:endParaRPr lang="ru-RU" sz="1000" b="0" kern="1200" baseline="0" dirty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</a:tr>
              <a:tr h="2063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Залог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Требуется</a:t>
                      </a:r>
                      <a:endParaRPr lang="ru-RU" sz="1000" b="0" kern="1200" baseline="0" dirty="0" smtClean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</a:tr>
              <a:tr h="2063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Способ предоставления</a:t>
                      </a: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Разовый кредит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/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кредитная линия с лимитом выдачи</a:t>
                      </a:r>
                    </a:p>
                  </a:txBody>
                  <a:tcPr/>
                </a:tc>
              </a:tr>
              <a:tr h="20635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Порядок погашения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ru-RU" sz="1000" b="0" kern="1200" baseline="0" dirty="0" err="1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Аннуитетный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/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индивидуальный график погашения. Возможна отсрочка погашения 6 месяцев.</a:t>
                      </a:r>
                      <a:endParaRPr lang="ru-RU" sz="1000" b="0" kern="1200" baseline="0" dirty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</a:tr>
              <a:tr h="33532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000" b="1" dirty="0" smtClean="0">
                          <a:solidFill>
                            <a:srgbClr val="0A2973"/>
                          </a:solidFill>
                        </a:rPr>
                        <a:t>Прочие условия</a:t>
                      </a:r>
                      <a:endParaRPr lang="ru-RU" sz="1000" b="1" dirty="0">
                        <a:solidFill>
                          <a:srgbClr val="0A297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Наличие </a:t>
                      </a:r>
                      <a:r>
                        <a:rPr lang="en-US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/ </a:t>
                      </a:r>
                      <a:r>
                        <a:rPr lang="ru-RU" sz="1000" b="0" kern="1200" baseline="0" dirty="0" smtClean="0">
                          <a:solidFill>
                            <a:srgbClr val="0A2973"/>
                          </a:solidFill>
                          <a:latin typeface="Arial"/>
                          <a:ea typeface=""/>
                          <a:cs typeface=""/>
                        </a:rPr>
                        <a:t>перевод в Банк ВТБ 24 (ПАО) и поддержание среднемесячных оборотов в размере оборотов, свободных от обязательств в других Банках.</a:t>
                      </a:r>
                      <a:endParaRPr lang="ru-RU" sz="1000" b="0" kern="1200" baseline="0" dirty="0">
                        <a:solidFill>
                          <a:srgbClr val="0A2973"/>
                        </a:solidFill>
                        <a:latin typeface="Arial"/>
                        <a:ea typeface=""/>
                        <a:cs typeface="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496" y="6165304"/>
            <a:ext cx="9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_______________________________________________</a:t>
            </a:r>
          </a:p>
          <a:p>
            <a:pPr lvl="0"/>
            <a:r>
              <a:rPr lang="ru-RU" dirty="0" smtClean="0"/>
              <a:t>* При </a:t>
            </a:r>
            <a:r>
              <a:rPr lang="ru-RU" dirty="0"/>
              <a:t>определении  максимальной суммы в рамках </a:t>
            </a:r>
            <a:r>
              <a:rPr lang="ru-RU" dirty="0" smtClean="0"/>
              <a:t>Программы </a:t>
            </a:r>
            <a:r>
              <a:rPr lang="ru-RU" dirty="0"/>
              <a:t>лимит рассчитывается исходя из остатка ссудной задолженности </a:t>
            </a:r>
            <a:r>
              <a:rPr lang="ru-RU" dirty="0" smtClean="0"/>
              <a:t>Заемщика по </a:t>
            </a:r>
            <a:r>
              <a:rPr lang="ru-RU" dirty="0"/>
              <a:t>всем кредитам, выданным в рамках действия </a:t>
            </a:r>
            <a:r>
              <a:rPr lang="ru-RU" dirty="0" smtClean="0"/>
              <a:t>Программы. </a:t>
            </a:r>
            <a:r>
              <a:rPr lang="ru-RU" dirty="0"/>
              <a:t>Максимальная сумма в рамках </a:t>
            </a:r>
            <a:r>
              <a:rPr lang="ru-RU" dirty="0" smtClean="0"/>
              <a:t>Программы </a:t>
            </a:r>
            <a:r>
              <a:rPr lang="ru-RU" dirty="0"/>
              <a:t>500 млн. руб. </a:t>
            </a:r>
            <a:endParaRPr lang="en-US" dirty="0" smtClean="0"/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575469" y="6556375"/>
            <a:ext cx="573088" cy="3016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B939730-E732-438B-B7FE-17D720160A34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57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16632"/>
            <a:ext cx="9036496" cy="504825"/>
          </a:xfrm>
          <a:prstGeom prst="rect">
            <a:avLst/>
          </a:prstGeom>
        </p:spPr>
        <p:txBody>
          <a:bodyPr/>
          <a:lstStyle>
            <a:lvl1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ru-RU" sz="1800" b="1" i="0" dirty="0" smtClean="0"/>
              <a:t>Требования к заёмщикам и проектам в рамках Программы</a:t>
            </a:r>
            <a:endParaRPr lang="ru-RU" altLang="ru-RU" sz="1800" b="1" i="0" kern="0" dirty="0" smtClean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871325"/>
              </p:ext>
            </p:extLst>
          </p:nvPr>
        </p:nvGraphicFramePr>
        <p:xfrm>
          <a:off x="107504" y="895360"/>
          <a:ext cx="8928991" cy="438794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413758"/>
                <a:gridCol w="7515233"/>
              </a:tblGrid>
              <a:tr h="3600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В рамках реализации Программы конечный Заемщик и проект</a:t>
                      </a:r>
                      <a:r>
                        <a:rPr lang="ru-RU" sz="12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sz="1200" b="1" dirty="0" smtClean="0">
                          <a:solidFill>
                            <a:schemeClr val="bg1"/>
                          </a:solidFill>
                        </a:rPr>
                        <a:t>должен соответствовать следующим критериям: </a:t>
                      </a: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endParaRPr lang="ru-RU" sz="12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</a:tr>
              <a:tr h="155902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Нефинансовые требования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Конечный заемщик – субъект МСП, соответствующий требованиям Федерального закона от 24 июля 2007 года № 209-ФЗ «О развитии малого и среднего предпринимательства в Российской Федерации», с учетом ограничений, установленных частями 3 и 4 статьи 14* Закона о развитии МСП;</a:t>
                      </a:r>
                    </a:p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Регистрация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статусе юридического лица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территории Российской Федерации;</a:t>
                      </a:r>
                    </a:p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Юридическое лицо, являющееся контролирующим лицом конечного заемщика, не должно быть зарегистрировано в офшорных зонах). Данное требование распространяется на всю цепочку собственников.</a:t>
                      </a:r>
                    </a:p>
                  </a:txBody>
                  <a:tcPr anchor="ctr"/>
                </a:tc>
              </a:tr>
              <a:tr h="2047448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Финансовые требования</a:t>
                      </a:r>
                      <a:endParaRPr lang="ru-RU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просроченной (неурегулированной) задолженности по налогам, сборам и иным обязательным платежам в бюджеты бюджетной системы Российской Федерации и в государственные внебюджетные фонды;</a:t>
                      </a:r>
                    </a:p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возбужденного производства по делу о несостоятельности (банкротстве);</a:t>
                      </a:r>
                    </a:p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Положительный финансовый результат по данным официальной</a:t>
                      </a:r>
                      <a:r>
                        <a:rPr lang="ru-RU" sz="12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бухгалтерской отчетности за предыдущий календарный год;</a:t>
                      </a:r>
                    </a:p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Положительные чистые активы;</a:t>
                      </a:r>
                    </a:p>
                    <a:p>
                      <a:pPr marL="171450" lvl="0" indent="-171450" algn="just">
                        <a:buFont typeface="Wingdings" panose="05000000000000000000" pitchFamily="2" charset="2"/>
                        <a:buChar char="§"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 «Общий долг / Операционная прибыль» юридического лица </a:t>
                      </a:r>
                    </a:p>
                    <a:p>
                      <a:pPr marL="0" lvl="0" indent="0" algn="just">
                        <a:buFont typeface="Wingdings" panose="05000000000000000000" pitchFamily="2" charset="2"/>
                        <a:buNone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(или группы компаний, если рассматриваемое юридическое лицо входит в группу</a:t>
                      </a:r>
                    </a:p>
                    <a:p>
                      <a:pPr marL="0" lvl="0" indent="0" algn="just">
                        <a:buFont typeface="Wingdings" panose="05000000000000000000" pitchFamily="2" charset="2"/>
                        <a:buNone/>
                      </a:pPr>
                      <a:r>
                        <a:rPr lang="ru-RU" sz="12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компаний) не превышает 5.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_________________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Операционная прибыль определяется по данным официальной</a:t>
                      </a:r>
                      <a:r>
                        <a:rPr lang="ru-RU" sz="1200" b="0" i="1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0" i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бухгалтерской отчетности за последние 4 квартала как сумма прибыли до налогообложения, процентов к уплате и амортизации.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373216"/>
            <a:ext cx="9144000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i="1" dirty="0" smtClean="0"/>
              <a:t>* Поддержка </a:t>
            </a:r>
            <a:r>
              <a:rPr lang="ru-RU" sz="1100" i="1" dirty="0"/>
              <a:t>не может оказываться в отношении субъектов малого и среднего предпринимательства:</a:t>
            </a:r>
          </a:p>
          <a:p>
            <a:r>
              <a:rPr lang="ru-RU" sz="1100" i="1" dirty="0" smtClean="0"/>
              <a:t>являющихся </a:t>
            </a:r>
            <a:r>
              <a:rPr lang="ru-RU" sz="1100" i="1" dirty="0"/>
              <a:t>кредитными организациями, страховыми организациями (за исключением потребительских кооперативов), инвестиционными фондами, негосударственными пенсионными фондами, профессиональными участниками рынка ценных бумаг, </a:t>
            </a:r>
            <a:r>
              <a:rPr lang="ru-RU" sz="1100" i="1" dirty="0" smtClean="0"/>
              <a:t>ломбардами</a:t>
            </a:r>
            <a:r>
              <a:rPr lang="ru-RU" sz="1100" i="1" dirty="0"/>
              <a:t>,</a:t>
            </a:r>
            <a:r>
              <a:rPr lang="ru-RU" sz="1100" i="1" dirty="0" smtClean="0"/>
              <a:t> </a:t>
            </a:r>
            <a:r>
              <a:rPr lang="ru-RU" sz="1100" i="1" dirty="0"/>
              <a:t>являющихся участниками соглашений о разделе </a:t>
            </a:r>
            <a:r>
              <a:rPr lang="ru-RU" sz="1100" i="1" dirty="0" smtClean="0"/>
              <a:t>продукции, осуществляющих </a:t>
            </a:r>
            <a:r>
              <a:rPr lang="ru-RU" sz="1100" i="1" dirty="0"/>
              <a:t>предпринимательскую деятельность в сфере игорного </a:t>
            </a:r>
            <a:r>
              <a:rPr lang="ru-RU" sz="1100" i="1" dirty="0" smtClean="0"/>
              <a:t>бизнеса, являющихся  нерезидентами Российской Федерации, осуществляющим </a:t>
            </a:r>
            <a:r>
              <a:rPr lang="ru-RU" sz="1100" i="1" dirty="0"/>
              <a:t>производство и реализацию подакцизных товаров, а также добычу и реализацию полезных ископаемых, за исключением общераспространенных полезных ископаемых</a:t>
            </a:r>
            <a:r>
              <a:rPr lang="ru-RU" sz="1100" i="1" dirty="0" smtClean="0"/>
              <a:t>.</a:t>
            </a:r>
          </a:p>
          <a:p>
            <a:endParaRPr lang="ru-RU" i="1" dirty="0">
              <a:solidFill>
                <a:srgbClr val="0A2973"/>
              </a:solidFill>
              <a:hlinkClick r:id="rId3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290127"/>
              </p:ext>
            </p:extLst>
          </p:nvPr>
        </p:nvGraphicFramePr>
        <p:xfrm>
          <a:off x="7524328" y="4005064"/>
          <a:ext cx="9144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964" name="Документ" showAsIcon="1" r:id="rId4" imgW="914400" imgH="771480" progId="Word.Document.12">
                  <p:embed/>
                </p:oleObj>
              </mc:Choice>
              <mc:Fallback>
                <p:oleObj name="Документ" showAsIcon="1" r:id="rId4" imgW="914400" imgH="7714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24328" y="4005064"/>
                        <a:ext cx="914400" cy="771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Скругленный прямоугольник 8"/>
          <p:cNvSpPr/>
          <p:nvPr/>
        </p:nvSpPr>
        <p:spPr bwMode="auto">
          <a:xfrm>
            <a:off x="7524328" y="3861048"/>
            <a:ext cx="914400" cy="790524"/>
          </a:xfrm>
          <a:prstGeom prst="roundRect">
            <a:avLst/>
          </a:prstGeom>
          <a:noFill/>
          <a:ln w="22225" cap="flat" cmpd="sng" algn="ctr">
            <a:solidFill>
              <a:srgbClr val="C00000"/>
            </a:solidFill>
            <a:prstDash val="lgDash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8575469" y="6556375"/>
            <a:ext cx="573088" cy="3016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2B939730-E732-438B-B7FE-17D720160A3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517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2420888"/>
            <a:ext cx="73448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Дополнительный офис «Дубненский»</a:t>
            </a:r>
            <a:r>
              <a:rPr lang="en-US" sz="2000" dirty="0" smtClean="0"/>
              <a:t> </a:t>
            </a:r>
            <a:r>
              <a:rPr lang="ru-RU" sz="2000" b="1" dirty="0" smtClean="0"/>
              <a:t>ВТБ24</a:t>
            </a:r>
            <a:r>
              <a:rPr lang="ru-RU" sz="2000" dirty="0"/>
              <a:t> </a:t>
            </a:r>
            <a:r>
              <a:rPr lang="ru-RU" sz="2000" b="1" dirty="0"/>
              <a:t>(ПАО</a:t>
            </a:r>
            <a:r>
              <a:rPr lang="ru-RU" sz="2000" b="1" dirty="0" smtClean="0"/>
              <a:t>)</a:t>
            </a:r>
            <a:endParaRPr lang="en-US" sz="2000" b="1" dirty="0" smtClean="0"/>
          </a:p>
          <a:p>
            <a:endParaRPr lang="ru-RU" sz="2000" dirty="0"/>
          </a:p>
          <a:p>
            <a:pPr algn="ctr"/>
            <a:r>
              <a:rPr lang="ru-RU" sz="2000" dirty="0" smtClean="0"/>
              <a:t>г</a:t>
            </a:r>
            <a:r>
              <a:rPr lang="ru-RU" sz="2000" dirty="0"/>
              <a:t>. Дубна, проспект Боголюбова, д. 20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pPr algn="ctr"/>
            <a:r>
              <a:rPr lang="ru-RU" sz="2000" dirty="0" smtClean="0"/>
              <a:t>Директор: Бабич Олег Анатольевич</a:t>
            </a:r>
          </a:p>
          <a:p>
            <a:pPr algn="ctr"/>
            <a:endParaRPr lang="ru-RU" sz="2000" dirty="0"/>
          </a:p>
          <a:p>
            <a:pPr algn="ctr"/>
            <a:r>
              <a:rPr lang="ru-RU" sz="2000" dirty="0" err="1"/>
              <a:t>email</a:t>
            </a:r>
            <a:r>
              <a:rPr lang="ru-RU" sz="2000" dirty="0" smtClean="0"/>
              <a:t>: </a:t>
            </a:r>
            <a:r>
              <a:rPr lang="en-US" sz="2000" dirty="0" smtClean="0">
                <a:hlinkClick r:id="rId2"/>
              </a:rPr>
              <a:t>BabichOA@vtb24.ru</a:t>
            </a:r>
            <a:endParaRPr lang="ru-RU" sz="2000" dirty="0" smtClean="0"/>
          </a:p>
          <a:p>
            <a:pPr algn="ctr"/>
            <a:endParaRPr lang="en-US" sz="2000" dirty="0"/>
          </a:p>
          <a:p>
            <a:pPr algn="ctr"/>
            <a:r>
              <a:rPr lang="ru-RU" sz="2000" dirty="0" smtClean="0"/>
              <a:t>Телефон: +7 </a:t>
            </a:r>
            <a:r>
              <a:rPr lang="ru-RU" sz="2000" dirty="0"/>
              <a:t>(909) </a:t>
            </a:r>
            <a:r>
              <a:rPr lang="ru-RU" sz="2000" dirty="0" smtClean="0"/>
              <a:t>664-85-95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870269" y="1396807"/>
            <a:ext cx="4714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Контактная информация: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4521558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2996952"/>
            <a:ext cx="5904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Спасибо за внимание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42318168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 bwMode="auto">
          <a:xfrm>
            <a:off x="132657" y="941040"/>
            <a:ext cx="2953228" cy="28633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3" name="Прямоугольник 42"/>
          <p:cNvSpPr/>
          <p:nvPr/>
        </p:nvSpPr>
        <p:spPr bwMode="auto">
          <a:xfrm>
            <a:off x="6178542" y="941040"/>
            <a:ext cx="2859573" cy="28633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4" name="Прямоугольник 43"/>
          <p:cNvSpPr/>
          <p:nvPr/>
        </p:nvSpPr>
        <p:spPr bwMode="auto">
          <a:xfrm>
            <a:off x="3160247" y="941039"/>
            <a:ext cx="2953228" cy="2863367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132657" y="3851473"/>
            <a:ext cx="2953228" cy="287943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6" name="Прямоугольник 45"/>
          <p:cNvSpPr/>
          <p:nvPr/>
        </p:nvSpPr>
        <p:spPr bwMode="auto">
          <a:xfrm>
            <a:off x="3160246" y="3867544"/>
            <a:ext cx="2951641" cy="286336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6178542" y="3867544"/>
            <a:ext cx="2859573" cy="286336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7888" y="1020900"/>
            <a:ext cx="280921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               РАСЧЕТЫ В БИЗНЕСЕ</a:t>
            </a:r>
            <a:endParaRPr lang="ru-RU" b="1" dirty="0">
              <a:solidFill>
                <a:srgbClr val="005792"/>
              </a:solidFill>
              <a:latin typeface="MetaBoldCyrLF-Roman"/>
            </a:endParaRPr>
          </a:p>
          <a:p>
            <a:pPr marL="171450" lvl="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Пакетная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форма услуг — это наиболее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современный, удобный и выгодный вид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расчетно-кассового обслуживания,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которая позволяет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почти в два раза сократить расходы, а также выбрать подходящую именно вам комбинацию банковских услуг.</a:t>
            </a:r>
          </a:p>
          <a:p>
            <a:pPr algn="just"/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pic>
        <p:nvPicPr>
          <p:cNvPr id="385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41" y="961280"/>
            <a:ext cx="478903" cy="478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TextBox 51"/>
          <p:cNvSpPr txBox="1"/>
          <p:nvPr/>
        </p:nvSpPr>
        <p:spPr>
          <a:xfrm>
            <a:off x="132657" y="2453173"/>
            <a:ext cx="154748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пакеты услуг РКО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дистанционное банковское обслуживание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международные расчеты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бизнес-карта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29120" y="1022835"/>
            <a:ext cx="280921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               ФИНАНСИРОВАНИЕ БИЗНЕСА</a:t>
            </a:r>
            <a:endParaRPr lang="ru-RU" b="1" dirty="0">
              <a:solidFill>
                <a:srgbClr val="005792"/>
              </a:solidFill>
              <a:latin typeface="MetaBoldCyrLF-Roman"/>
            </a:endParaRPr>
          </a:p>
          <a:p>
            <a:pPr marL="171450" lvl="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ВТБ24 занимает лидирующие позиции в кредитовании  предприятий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и индивидуальных предпринимателей.</a:t>
            </a: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Мы финансируем компании для  пополнения  оборотных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средств, приобретение имущества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 и другие  цели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по развитию бизнеса.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229120" y="2413239"/>
            <a:ext cx="12241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оборотный кредит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инвестиционный кредит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овердрафт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гарантии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акции</a:t>
            </a:r>
          </a:p>
          <a:p>
            <a:endParaRPr lang="ru-RU" dirty="0">
              <a:solidFill>
                <a:srgbClr val="0A2973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303595" y="2487351"/>
            <a:ext cx="14090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5792"/>
                </a:solidFill>
                <a:latin typeface="MetaNormalCyrLF-Roman"/>
              </a:rPr>
              <a:t>Включенные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сервисы: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marL="180975" indent="-952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«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Расчетный лист»</a:t>
            </a:r>
          </a:p>
          <a:p>
            <a:pPr marL="180975" indent="-952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интеграция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с «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1С»</a:t>
            </a:r>
          </a:p>
          <a:p>
            <a:pPr marL="180975" indent="-952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поддержка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БКО</a:t>
            </a:r>
          </a:p>
          <a:p>
            <a:pPr marL="180975" indent="-95250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единый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банк для выплаты ЗП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7003" y="3977659"/>
            <a:ext cx="280921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               РАЗМЕЩЕНИЕ СВОБОДНЫХ СРЕДСТВ</a:t>
            </a: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FF0000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Различные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варианты размещения свободных денежных средств с  возможностью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пополнения и снятия, а также возможность размещения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денежных средств с максимальной доходностью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.</a:t>
            </a: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Начисление процентов на остаток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денежных средств на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расчетном счете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, хранящихся в течение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определенного периода.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188834" y="3854549"/>
            <a:ext cx="28960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lvl="0" algn="just"/>
            <a:endParaRPr lang="ru-RU" b="1" dirty="0" smtClean="0">
              <a:solidFill>
                <a:srgbClr val="005792"/>
              </a:solidFill>
              <a:latin typeface="MetaBoldCyrLF-Roman"/>
            </a:endParaRPr>
          </a:p>
          <a:p>
            <a:pPr marL="542925"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ОБСЛУЖИВАНИЕ ВЭД </a:t>
            </a:r>
          </a:p>
          <a:p>
            <a:pPr marL="542925"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И ВАЛЮТНЫЙ КОНТРОЛЬ</a:t>
            </a: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ВТБ 24 предлагает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своим клиентам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полный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комплекс услуг, связанных с обслуживанием внешнеэкономической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деятельности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,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включая осуществление валютного контроля и сопровождение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валютных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и конверсионных  операций.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196030" y="3975788"/>
            <a:ext cx="2809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   ЭКВАЙРИНГ</a:t>
            </a: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marL="447675" algn="just"/>
            <a:endParaRPr lang="ru-RU" dirty="0" smtClean="0">
              <a:solidFill>
                <a:srgbClr val="FF0000"/>
              </a:solidFill>
              <a:latin typeface="MetaNormalCyrLF-Roman"/>
            </a:endParaRPr>
          </a:p>
          <a:p>
            <a:pPr algn="just"/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Широкая сеть обслуживания ВТБ24 принимает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к оплате карты международных платежных систем VISA International, MasterCard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Worldwide. Возможность подключения торгового эквайринга, интернет эквайринга и мобильного эквайринга в зависимости от потребности бизнеса.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pic>
        <p:nvPicPr>
          <p:cNvPr id="385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541" y="3903727"/>
            <a:ext cx="504237" cy="5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601" y="979586"/>
            <a:ext cx="430295" cy="460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402" y="973981"/>
            <a:ext cx="458057" cy="496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033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20" y="3856781"/>
            <a:ext cx="457746" cy="51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035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4009" y="2550159"/>
            <a:ext cx="1223671" cy="9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5036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2495" y="2550159"/>
            <a:ext cx="1253230" cy="940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5037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423773"/>
            <a:ext cx="1736584" cy="1237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5038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669" y="5517231"/>
            <a:ext cx="1303289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3" name="TextBox 72"/>
          <p:cNvSpPr txBox="1"/>
          <p:nvPr/>
        </p:nvSpPr>
        <p:spPr>
          <a:xfrm>
            <a:off x="3198335" y="5421123"/>
            <a:ext cx="15641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уникальная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возможность обслуживания выделенным валютным контролером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эксклюзивные  условия сопровождения ВЭД  и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конверсионных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операций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178543" y="5403471"/>
            <a:ext cx="14297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бесплатная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установка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оборудования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дополнительная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гарантия надежности и безопасности при проведении расчетов.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гибкие стоимостные условия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pic>
        <p:nvPicPr>
          <p:cNvPr id="385040" name="Picture 16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340" y="3882746"/>
            <a:ext cx="490218" cy="52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TextBox 77"/>
          <p:cNvSpPr txBox="1"/>
          <p:nvPr/>
        </p:nvSpPr>
        <p:spPr>
          <a:xfrm>
            <a:off x="165670" y="5517231"/>
            <a:ext cx="1126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Виды депозитов:</a:t>
            </a:r>
          </a:p>
          <a:p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пополняемый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комфортный</a:t>
            </a:r>
          </a:p>
          <a:p>
            <a:pPr marL="171450" indent="-17145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срочный</a:t>
            </a:r>
          </a:p>
        </p:txBody>
      </p:sp>
      <p:sp>
        <p:nvSpPr>
          <p:cNvPr id="72" name="Заголовок 1"/>
          <p:cNvSpPr>
            <a:spLocks noGrp="1"/>
          </p:cNvSpPr>
          <p:nvPr>
            <p:ph type="title"/>
          </p:nvPr>
        </p:nvSpPr>
        <p:spPr>
          <a:xfrm>
            <a:off x="30600" y="-27384"/>
            <a:ext cx="9005896" cy="720080"/>
          </a:xfrm>
          <a:noFill/>
          <a:ln w="9525">
            <a:noFill/>
            <a:miter lim="800000"/>
            <a:headEnd/>
            <a:tailEnd/>
          </a:ln>
        </p:spPr>
        <p:txBody>
          <a:bodyPr lIns="72000" tIns="45701" rIns="72000" bIns="45701" anchor="ctr"/>
          <a:lstStyle/>
          <a:p>
            <a:pPr marL="177800" eaLnBrk="1" hangingPunct="1"/>
            <a:r>
              <a:rPr lang="ru-RU" sz="1900" b="1" i="0" kern="1200" dirty="0" smtClean="0">
                <a:solidFill>
                  <a:srgbClr val="005792"/>
                </a:solidFill>
                <a:latin typeface="+mn-lt"/>
                <a:ea typeface="+mn-ea"/>
                <a:cs typeface="+mn-cs"/>
              </a:rPr>
              <a:t>СОДЕРЖАНИЕ</a:t>
            </a:r>
            <a:endParaRPr lang="ru-RU" sz="1900" b="1" i="0" kern="1200" dirty="0">
              <a:solidFill>
                <a:srgbClr val="005792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78542" y="977645"/>
            <a:ext cx="28092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b="1" dirty="0" smtClean="0">
                <a:solidFill>
                  <a:srgbClr val="005792"/>
                </a:solidFill>
                <a:latin typeface="MetaBoldCyrLF-Roman"/>
              </a:rPr>
              <a:t>                        ЗАРПЛАТНЫЙ ПРОЕКТ</a:t>
            </a:r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FF0000"/>
              </a:solidFill>
              <a:latin typeface="MetaNormalCyrLF-Roman"/>
            </a:endParaRPr>
          </a:p>
          <a:p>
            <a:pPr algn="just"/>
            <a:endParaRPr lang="ru-RU" dirty="0" smtClean="0">
              <a:solidFill>
                <a:srgbClr val="005792"/>
              </a:solidFill>
              <a:latin typeface="MetaNormalCyrLF-Roman"/>
            </a:endParaRPr>
          </a:p>
          <a:p>
            <a:pPr algn="just"/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Зарплатный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проект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ВТБ24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— </a:t>
            </a: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это: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автоматизированная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выплата заработной платы.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экономия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времени и расходов вашей компании.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бесплатный выпуск </a:t>
            </a:r>
            <a:r>
              <a:rPr lang="ru-RU" dirty="0">
                <a:solidFill>
                  <a:srgbClr val="005792"/>
                </a:solidFill>
                <a:latin typeface="MetaNormalCyrLF-Roman"/>
              </a:rPr>
              <a:t>зарплатных карт категории Standart, Classiс, Gold, Platinum систем Visa или MasterCard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конфиденциальность выплат.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5792"/>
                </a:solidFill>
                <a:latin typeface="MetaNormalCyrLF-Roman"/>
              </a:rPr>
              <a:t>специальные условия кредитования сотрудников .</a:t>
            </a:r>
            <a:endParaRPr lang="ru-RU" dirty="0">
              <a:solidFill>
                <a:srgbClr val="005792"/>
              </a:solidFill>
              <a:latin typeface="MetaNormalCyrLF-Roman"/>
            </a:endParaRPr>
          </a:p>
        </p:txBody>
      </p: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4009" y="5458543"/>
            <a:ext cx="1223671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49096" y="2487351"/>
            <a:ext cx="1438656" cy="1103376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7227941" y="6540704"/>
            <a:ext cx="1905000" cy="457200"/>
          </a:xfrm>
        </p:spPr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68014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00" y="-27384"/>
            <a:ext cx="9005896" cy="720080"/>
          </a:xfrm>
          <a:noFill/>
          <a:ln w="9525">
            <a:noFill/>
            <a:miter lim="800000"/>
            <a:headEnd/>
            <a:tailEnd/>
          </a:ln>
        </p:spPr>
        <p:txBody>
          <a:bodyPr lIns="72000" tIns="45701" rIns="72000" bIns="45701" anchor="ctr"/>
          <a:lstStyle/>
          <a:p>
            <a:pPr marL="177800" eaLnBrk="1" hangingPunct="1"/>
            <a:r>
              <a:rPr lang="ru-RU" sz="1900" b="1" i="0" kern="1200" dirty="0" smtClean="0">
                <a:solidFill>
                  <a:srgbClr val="005792"/>
                </a:solidFill>
                <a:latin typeface="+mn-lt"/>
                <a:ea typeface="+mn-ea"/>
                <a:cs typeface="+mn-cs"/>
              </a:rPr>
              <a:t>РАЗМЕЩЕНИЕ СВОБОДНЫХ СРЕДСТВ*</a:t>
            </a:r>
            <a:endParaRPr lang="ru-RU" sz="1900" b="1" i="0" kern="1200" dirty="0">
              <a:solidFill>
                <a:srgbClr val="005792"/>
              </a:solidFill>
              <a:latin typeface="+mn-lt"/>
              <a:ea typeface="+mn-ea"/>
              <a:cs typeface="+mn-cs"/>
            </a:endParaRPr>
          </a:p>
        </p:txBody>
      </p:sp>
      <p:cxnSp>
        <p:nvCxnSpPr>
          <p:cNvPr id="390164" name="Прямая соединительная линия 390163"/>
          <p:cNvCxnSpPr/>
          <p:nvPr/>
        </p:nvCxnSpPr>
        <p:spPr bwMode="auto">
          <a:xfrm>
            <a:off x="611560" y="3829508"/>
            <a:ext cx="37818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AutoShape 8" descr="http://activerain.com/image_store/uploads/8/9/2/9/4/ar119172818249298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0A2973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34093" y="725700"/>
            <a:ext cx="8755324" cy="5753018"/>
            <a:chOff x="179512" y="956406"/>
            <a:chExt cx="8755324" cy="5753018"/>
          </a:xfrm>
        </p:grpSpPr>
        <p:sp>
          <p:nvSpPr>
            <p:cNvPr id="35" name="Прямоугольник 34"/>
            <p:cNvSpPr/>
            <p:nvPr/>
          </p:nvSpPr>
          <p:spPr bwMode="auto">
            <a:xfrm>
              <a:off x="5018139" y="966141"/>
              <a:ext cx="3853828" cy="286336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45" name="Прямоугольник 44"/>
            <p:cNvSpPr/>
            <p:nvPr/>
          </p:nvSpPr>
          <p:spPr bwMode="auto">
            <a:xfrm>
              <a:off x="539553" y="966142"/>
              <a:ext cx="3853827" cy="2863366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47" name="Прямоугольник 46"/>
            <p:cNvSpPr/>
            <p:nvPr/>
          </p:nvSpPr>
          <p:spPr bwMode="auto">
            <a:xfrm>
              <a:off x="539553" y="3966926"/>
              <a:ext cx="3853828" cy="2742498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56" name="Прямоугольник 55"/>
            <p:cNvSpPr/>
            <p:nvPr/>
          </p:nvSpPr>
          <p:spPr bwMode="auto">
            <a:xfrm>
              <a:off x="4644008" y="4004298"/>
              <a:ext cx="4248471" cy="270512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E5F4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ru-RU" dirty="0" smtClean="0">
                <a:solidFill>
                  <a:srgbClr val="0A2973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749499" y="4330987"/>
              <a:ext cx="3496087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FF0000"/>
                  </a:solidFill>
                  <a:latin typeface="MetaNormalCyrLF-Roman"/>
                </a:rPr>
                <a:t>Максимальная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 доходность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Выплата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процентов ежемесячно или в конце срока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Срок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– </a:t>
              </a:r>
              <a:r>
                <a:rPr lang="ru-RU" sz="1200" b="1" dirty="0">
                  <a:solidFill>
                    <a:srgbClr val="FF0000"/>
                  </a:solidFill>
                  <a:latin typeface="MetaNormalCyrLF-Roman"/>
                </a:rPr>
                <a:t>от 1 дня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до 3 лет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Валюта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– рубли, доллары США, евро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Сумма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– </a:t>
              </a:r>
              <a:r>
                <a:rPr lang="ru-RU" sz="1200" b="1" dirty="0">
                  <a:solidFill>
                    <a:srgbClr val="FF0000"/>
                  </a:solidFill>
                  <a:latin typeface="MetaNormalCyrLF-Roman"/>
                </a:rPr>
                <a:t>от 100 000 руб. </a:t>
              </a: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/10 000$/10 000€</a:t>
              </a:r>
              <a:endParaRPr lang="ru-RU" sz="1200" b="1" dirty="0">
                <a:solidFill>
                  <a:srgbClr val="005792"/>
                </a:solidFill>
                <a:latin typeface="MetaNormalCyrLF-Roman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Пополнение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– не предусмотрено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Полное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и частичное досрочное снятие – не предусмотрено</a:t>
              </a: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755576" y="1291699"/>
              <a:ext cx="3490010" cy="1892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выплата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процентов ежемесячно или в конце срока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срок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– от </a:t>
              </a:r>
              <a:r>
                <a:rPr lang="ru-RU" sz="1200" b="1" dirty="0">
                  <a:solidFill>
                    <a:srgbClr val="FF0000"/>
                  </a:solidFill>
                  <a:latin typeface="MetaNormalCyrLF-Roman"/>
                </a:rPr>
                <a:t>61 дня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до 2 лет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валюта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– рубли, доллары США, евро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сумма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– </a:t>
              </a:r>
              <a:r>
                <a:rPr lang="ru-RU" sz="1200" b="1" dirty="0">
                  <a:solidFill>
                    <a:srgbClr val="FF0000"/>
                  </a:solidFill>
                  <a:latin typeface="MetaNormalCyrLF-Roman"/>
                </a:rPr>
                <a:t>от 100 000 руб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. </a:t>
              </a: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/10 000$/10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000 €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пополнение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– </a:t>
              </a:r>
              <a:r>
                <a:rPr lang="ru-RU" sz="900" dirty="0">
                  <a:solidFill>
                    <a:srgbClr val="FF0000"/>
                  </a:solidFill>
                  <a:latin typeface="MetaNormalCyrLF-Roman"/>
                </a:rPr>
                <a:t>возможно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полное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и частичное досрочное снятие – не предусмотрено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endParaRPr lang="ru-RU" sz="900" dirty="0">
                <a:solidFill>
                  <a:srgbClr val="005792"/>
                </a:solidFill>
                <a:latin typeface="MetaNormalCyrLF-Roman"/>
              </a:endParaRPr>
            </a:p>
          </p:txBody>
        </p:sp>
        <p:sp>
          <p:nvSpPr>
            <p:cNvPr id="77" name="Полилиния 76"/>
            <p:cNvSpPr/>
            <p:nvPr/>
          </p:nvSpPr>
          <p:spPr>
            <a:xfrm rot="16200000">
              <a:off x="-1041013" y="2204860"/>
              <a:ext cx="2873101" cy="395665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solidFill>
                <a:srgbClr val="E5F4FF"/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ПОПОЛНЕНИЕ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80" name="Полилиния 79"/>
            <p:cNvSpPr/>
            <p:nvPr/>
          </p:nvSpPr>
          <p:spPr>
            <a:xfrm rot="16200000">
              <a:off x="-967433" y="5132067"/>
              <a:ext cx="2725946" cy="395666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solidFill>
                <a:srgbClr val="E5F4FF"/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МАКСИМАЛЬНЫЙ %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15899" y="956406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                    ДЕПОЗИТ «ПОПОЛНЯЕМЫЙ»</a:t>
              </a: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179512" y="3968596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  ДЕПОЗИТ СРОЧНЫЙ</a:t>
              </a:r>
            </a:p>
          </p:txBody>
        </p:sp>
        <p:sp>
          <p:nvSpPr>
            <p:cNvPr id="120" name="Полилиния 119"/>
            <p:cNvSpPr/>
            <p:nvPr/>
          </p:nvSpPr>
          <p:spPr>
            <a:xfrm rot="16200000">
              <a:off x="3439196" y="2181987"/>
              <a:ext cx="2863366" cy="431675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solidFill>
                <a:srgbClr val="E5F4FF"/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ДОСРОЧНОЕ СНЯТИЕ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121" name="Полилиния 120"/>
            <p:cNvSpPr/>
            <p:nvPr/>
          </p:nvSpPr>
          <p:spPr>
            <a:xfrm rot="16200000">
              <a:off x="3512802" y="5135507"/>
              <a:ext cx="2705124" cy="442706"/>
            </a:xfrm>
            <a:custGeom>
              <a:avLst/>
              <a:gdLst>
                <a:gd name="connsiteX0" fmla="*/ 0 w 2610852"/>
                <a:gd name="connsiteY0" fmla="*/ 0 h 460800"/>
                <a:gd name="connsiteX1" fmla="*/ 2610852 w 2610852"/>
                <a:gd name="connsiteY1" fmla="*/ 0 h 460800"/>
                <a:gd name="connsiteX2" fmla="*/ 2610852 w 2610852"/>
                <a:gd name="connsiteY2" fmla="*/ 460800 h 460800"/>
                <a:gd name="connsiteX3" fmla="*/ 0 w 2610852"/>
                <a:gd name="connsiteY3" fmla="*/ 460800 h 460800"/>
                <a:gd name="connsiteX4" fmla="*/ 0 w 2610852"/>
                <a:gd name="connsiteY4" fmla="*/ 0 h 46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10852" h="460800">
                  <a:moveTo>
                    <a:pt x="0" y="0"/>
                  </a:moveTo>
                  <a:lnTo>
                    <a:pt x="2610852" y="0"/>
                  </a:lnTo>
                  <a:lnTo>
                    <a:pt x="2610852" y="460800"/>
                  </a:lnTo>
                  <a:lnTo>
                    <a:pt x="0" y="460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5F4FF"/>
            </a:solidFill>
            <a:ln>
              <a:solidFill>
                <a:srgbClr val="E5F4FF"/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792" tIns="65024" rIns="113792" bIns="65024" numCol="1" spcCol="1270" anchor="ctr" anchorCtr="0">
              <a:noAutofit/>
            </a:bodyPr>
            <a:lstStyle/>
            <a:p>
              <a:pPr algn="ctr" defTabSz="711200">
                <a:lnSpc>
                  <a:spcPct val="90000"/>
                </a:lnSpc>
                <a:spcAft>
                  <a:spcPct val="35000"/>
                </a:spcAft>
              </a:pPr>
              <a:r>
                <a:rPr lang="ru-RU" sz="1200" b="1" dirty="0" smtClean="0">
                  <a:solidFill>
                    <a:srgbClr val="005792"/>
                  </a:solidFill>
                </a:rPr>
                <a:t>НСО</a:t>
              </a:r>
              <a:endParaRPr lang="ru-RU" sz="1200" b="1" dirty="0">
                <a:solidFill>
                  <a:srgbClr val="005792"/>
                </a:solidFill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4728600" y="962231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ДЕПОЗИТ «КОМФОРТНЫЙ»</a:t>
              </a:r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4694101" y="4004297"/>
              <a:ext cx="420623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rgbClr val="005792"/>
                  </a:solidFill>
                  <a:latin typeface="MetaBoldCyrLF-Roman"/>
                </a:rPr>
                <a:t>НЕСНИЖАЕМЫЙ ОСТАТОК (НСО)</a:t>
              </a:r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5131250" y="4281296"/>
              <a:ext cx="3617214" cy="1546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получите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дополнительный доход, разместив свободные средства вашей компании в неснижаемый остаток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.</a:t>
              </a:r>
            </a:p>
            <a:p>
              <a:pPr marL="180975">
                <a:lnSpc>
                  <a:spcPct val="150000"/>
                </a:lnSpc>
              </a:pPr>
              <a:r>
                <a:rPr lang="ru-RU" sz="900" i="1" dirty="0" smtClean="0">
                  <a:solidFill>
                    <a:srgbClr val="005792"/>
                  </a:solidFill>
                  <a:latin typeface="MetaNormalCyrLF-Roman"/>
                </a:rPr>
                <a:t>(Сумма </a:t>
              </a:r>
              <a:r>
                <a:rPr lang="ru-RU" sz="900" i="1" dirty="0">
                  <a:solidFill>
                    <a:srgbClr val="005792"/>
                  </a:solidFill>
                  <a:latin typeface="MetaNormalCyrLF-Roman"/>
                </a:rPr>
                <a:t>денежных средств на расчётном счёте, которую необходимо поддерживать в течение определенного срока. В конце срока, на расчётный счёт выплачиваются фиксированные проценты, начисленные на </a:t>
              </a:r>
              <a:r>
                <a:rPr lang="ru-RU" sz="900" i="1" dirty="0" smtClean="0">
                  <a:solidFill>
                    <a:srgbClr val="005792"/>
                  </a:solidFill>
                  <a:latin typeface="MetaNormalCyrLF-Roman"/>
                </a:rPr>
                <a:t>сумму) </a:t>
              </a:r>
              <a:r>
                <a:rPr lang="ru-RU" sz="900" i="1" dirty="0">
                  <a:solidFill>
                    <a:srgbClr val="005792"/>
                  </a:solidFill>
                  <a:latin typeface="MetaNormalCyrLF-Roman"/>
                </a:rPr>
                <a:t>неснижаемого остатка</a:t>
              </a:r>
            </a:p>
          </p:txBody>
        </p:sp>
        <p:pic>
          <p:nvPicPr>
            <p:cNvPr id="13619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5807" y="5800154"/>
              <a:ext cx="1449779" cy="862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6" name="TextBox 125"/>
            <p:cNvSpPr txBox="1"/>
            <p:nvPr/>
          </p:nvSpPr>
          <p:spPr>
            <a:xfrm>
              <a:off x="5086713" y="1239230"/>
              <a:ext cx="3490010" cy="16850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выплата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процентов в конце срока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срок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– </a:t>
              </a:r>
              <a:r>
                <a:rPr lang="ru-RU" sz="1200" b="1" dirty="0">
                  <a:solidFill>
                    <a:srgbClr val="FF0000"/>
                  </a:solidFill>
                  <a:latin typeface="MetaNormalCyrLF-Roman"/>
                </a:rPr>
                <a:t>от 1 дня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до 3 лет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валюта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– рубли, доллары США, евро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сумма 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– </a:t>
              </a:r>
              <a:r>
                <a:rPr lang="ru-RU" sz="1200" b="1" dirty="0">
                  <a:solidFill>
                    <a:srgbClr val="FF0000"/>
                  </a:solidFill>
                  <a:latin typeface="MetaNormalCyrLF-Roman"/>
                </a:rPr>
                <a:t>от 100 000 руб</a:t>
              </a:r>
              <a:r>
                <a:rPr lang="ru-RU" sz="1200" b="1" dirty="0">
                  <a:solidFill>
                    <a:srgbClr val="005792"/>
                  </a:solidFill>
                  <a:latin typeface="MetaNormalCyrLF-Roman"/>
                </a:rPr>
                <a:t>. </a:t>
              </a:r>
              <a:r>
                <a:rPr lang="ru-RU" sz="1200" b="1" dirty="0" smtClean="0">
                  <a:solidFill>
                    <a:srgbClr val="005792"/>
                  </a:solidFill>
                  <a:latin typeface="MetaNormalCyrLF-Roman"/>
                </a:rPr>
                <a:t>/10 000$/10 000€</a:t>
              </a:r>
              <a:endParaRPr lang="ru-RU" sz="1200" b="1" dirty="0">
                <a:solidFill>
                  <a:srgbClr val="005792"/>
                </a:solidFill>
                <a:latin typeface="MetaNormalCyrLF-Roman"/>
              </a:endParaRP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пополнение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– не предусмотрено</a:t>
              </a:r>
            </a:p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§"/>
              </a:pP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полное 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досрочное расторжение – </a:t>
              </a:r>
              <a:r>
                <a:rPr lang="ru-RU" sz="900" dirty="0">
                  <a:solidFill>
                    <a:srgbClr val="FF0000"/>
                  </a:solidFill>
                  <a:latin typeface="MetaNormalCyrLF-Roman"/>
                </a:rPr>
                <a:t>возможно,</a:t>
              </a:r>
              <a:r>
                <a:rPr lang="ru-RU" sz="900" dirty="0">
                  <a:solidFill>
                    <a:srgbClr val="005792"/>
                  </a:solidFill>
                  <a:latin typeface="MetaNormalCyrLF-Roman"/>
                </a:rPr>
                <a:t> с выплатой процентов по ставке «до </a:t>
              </a:r>
              <a:r>
                <a:rPr lang="ru-RU" sz="900" dirty="0" smtClean="0">
                  <a:solidFill>
                    <a:srgbClr val="005792"/>
                  </a:solidFill>
                  <a:latin typeface="MetaNormalCyrLF-Roman"/>
                </a:rPr>
                <a:t>востребования"</a:t>
              </a:r>
              <a:endParaRPr lang="ru-RU" sz="900" dirty="0">
                <a:solidFill>
                  <a:srgbClr val="005792"/>
                </a:solidFill>
                <a:latin typeface="MetaNormalCyrLF-Roman"/>
              </a:endParaRPr>
            </a:p>
          </p:txBody>
        </p:sp>
        <p:pic>
          <p:nvPicPr>
            <p:cNvPr id="136197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1312" y="5800154"/>
              <a:ext cx="1237152" cy="825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6198" name="Picture 6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80103" y="3046025"/>
              <a:ext cx="1591864" cy="5487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Группа 2"/>
          <p:cNvGrpSpPr/>
          <p:nvPr/>
        </p:nvGrpSpPr>
        <p:grpSpPr>
          <a:xfrm>
            <a:off x="215900" y="6597352"/>
            <a:ext cx="8731160" cy="350252"/>
            <a:chOff x="215900" y="6597352"/>
            <a:chExt cx="8731160" cy="350252"/>
          </a:xfrm>
        </p:grpSpPr>
        <p:cxnSp>
          <p:nvCxnSpPr>
            <p:cNvPr id="6" name="Прямая соединительная линия 5"/>
            <p:cNvCxnSpPr/>
            <p:nvPr/>
          </p:nvCxnSpPr>
          <p:spPr bwMode="auto">
            <a:xfrm>
              <a:off x="215900" y="6597352"/>
              <a:ext cx="8656068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00579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" name="Прямоугольник 8"/>
            <p:cNvSpPr/>
            <p:nvPr/>
          </p:nvSpPr>
          <p:spPr>
            <a:xfrm>
              <a:off x="216470" y="6609050"/>
              <a:ext cx="873059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5792"/>
                  </a:solidFill>
                </a:rPr>
                <a:t>* З</a:t>
              </a:r>
              <a:r>
                <a:rPr lang="ru-RU" dirty="0" smtClean="0">
                  <a:solidFill>
                    <a:srgbClr val="005792"/>
                  </a:solidFill>
                </a:rPr>
                <a:t>а более </a:t>
              </a:r>
              <a:r>
                <a:rPr lang="ru-RU" dirty="0">
                  <a:solidFill>
                    <a:srgbClr val="005792"/>
                  </a:solidFill>
                </a:rPr>
                <a:t>подробной информацией </a:t>
              </a:r>
              <a:r>
                <a:rPr lang="ru-RU" dirty="0" smtClean="0">
                  <a:solidFill>
                    <a:srgbClr val="005792"/>
                  </a:solidFill>
                </a:rPr>
                <a:t>по условиям размещения средств  необходимо обратиться  </a:t>
              </a:r>
              <a:r>
                <a:rPr lang="ru-RU" dirty="0">
                  <a:solidFill>
                    <a:srgbClr val="005792"/>
                  </a:solidFill>
                </a:rPr>
                <a:t>в офис банка</a:t>
              </a:r>
              <a:r>
                <a:rPr lang="ru-RU" dirty="0" smtClean="0">
                  <a:solidFill>
                    <a:srgbClr val="005792"/>
                  </a:solidFill>
                </a:rPr>
                <a:t>.</a:t>
              </a:r>
              <a:endParaRPr lang="ru-RU" dirty="0">
                <a:solidFill>
                  <a:srgbClr val="005792"/>
                </a:solidFill>
              </a:endParaRPr>
            </a:p>
            <a:p>
              <a:endParaRPr lang="ru-RU" dirty="0">
                <a:solidFill>
                  <a:srgbClr val="005792"/>
                </a:solidFill>
              </a:endParaRPr>
            </a:p>
          </p:txBody>
        </p:sp>
      </p:grpSp>
      <p:pic>
        <p:nvPicPr>
          <p:cNvPr id="13619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2709" y="2397825"/>
            <a:ext cx="1527620" cy="1145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3309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Прямоугольник 45"/>
          <p:cNvSpPr/>
          <p:nvPr/>
        </p:nvSpPr>
        <p:spPr bwMode="auto">
          <a:xfrm>
            <a:off x="4528971" y="936200"/>
            <a:ext cx="4363507" cy="269975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rgbClr val="0A2973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 bwMode="auto">
          <a:xfrm>
            <a:off x="251520" y="936200"/>
            <a:ext cx="4141860" cy="27088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rgbClr val="0A2973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7" name="Прямоугольник 46"/>
          <p:cNvSpPr/>
          <p:nvPr/>
        </p:nvSpPr>
        <p:spPr bwMode="auto">
          <a:xfrm>
            <a:off x="217687" y="3814414"/>
            <a:ext cx="4175693" cy="27424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rgbClr val="0A2973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 bwMode="auto">
          <a:xfrm>
            <a:off x="4542428" y="3814415"/>
            <a:ext cx="4350050" cy="274249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E5F4FF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ru-RU" dirty="0" smtClean="0">
              <a:solidFill>
                <a:srgbClr val="0A2973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85971" y="972132"/>
            <a:ext cx="383133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MetaBoldCyrLF-Roman"/>
              </a:rPr>
              <a:t>БЕЗОПАСНО</a:t>
            </a:r>
            <a:r>
              <a:rPr lang="ru-RU" sz="1200" b="1" dirty="0" smtClean="0">
                <a:solidFill>
                  <a:srgbClr val="005792"/>
                </a:solidFill>
                <a:latin typeface="MetaBoldCyrLF-Roman"/>
              </a:rPr>
              <a:t> </a:t>
            </a:r>
            <a:endParaRPr lang="ru-RU" sz="1200" b="1" dirty="0">
              <a:solidFill>
                <a:srgbClr val="005792"/>
              </a:solidFill>
              <a:latin typeface="MetaBoldCyrLF-Roman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05611" y="1222491"/>
            <a:ext cx="3985905" cy="15465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полное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соответствие валютному законодательству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высокая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надежность банка с государственным участием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многолетний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опыт обслуживания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ВЭД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Возможность отслеживания статуса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платежей и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документов онлайн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, электронные формы валютного контроля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900" dirty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ru-RU" sz="900" dirty="0">
              <a:solidFill>
                <a:srgbClr val="005792"/>
              </a:solidFill>
              <a:latin typeface="MetaNormalCyrLF-Roman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665194" y="983013"/>
            <a:ext cx="378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MetaBoldCyrLF-Roman"/>
              </a:rPr>
              <a:t>УДОБНО</a:t>
            </a:r>
            <a:endParaRPr lang="ru-RU" sz="1200" b="1" dirty="0">
              <a:solidFill>
                <a:srgbClr val="FF0000"/>
              </a:solidFill>
              <a:latin typeface="MetaBoldCyrLF-Roman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05611" y="3917940"/>
            <a:ext cx="37818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FF0000"/>
                </a:solidFill>
                <a:latin typeface="MetaBoldCyrLF-Roman"/>
              </a:rPr>
              <a:t>ВЫГОДНО</a:t>
            </a:r>
            <a:endParaRPr lang="ru-RU" sz="1200" b="1" dirty="0">
              <a:solidFill>
                <a:srgbClr val="FF0000"/>
              </a:solidFill>
              <a:latin typeface="MetaBoldCyrLF-Roman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43206" y="4195260"/>
            <a:ext cx="3908482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конкурентоспособные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ставки банковских комиссий</a:t>
            </a:r>
          </a:p>
          <a:p>
            <a:pPr marL="180975" indent="-180975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бесплатная линия поддержки клиентов по валютному контролю</a:t>
            </a:r>
          </a:p>
          <a:p>
            <a:pPr marL="180975" indent="-180975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гибкая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тарифная политика, </a:t>
            </a:r>
            <a:endParaRPr lang="ru-RU" sz="900" dirty="0" smtClean="0">
              <a:solidFill>
                <a:srgbClr val="005792"/>
              </a:solidFill>
              <a:latin typeface="MetaNormalCyrLF-Roman"/>
            </a:endParaRPr>
          </a:p>
          <a:p>
            <a:pPr algn="just">
              <a:lnSpc>
                <a:spcPct val="150000"/>
              </a:lnSpc>
            </a:pP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     льготные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условия для участников ВЭД</a:t>
            </a:r>
          </a:p>
          <a:p>
            <a:pPr marL="180975" indent="-180975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выгодное предложение </a:t>
            </a:r>
          </a:p>
          <a:p>
            <a:pPr algn="just">
              <a:lnSpc>
                <a:spcPct val="150000"/>
              </a:lnSpc>
            </a:pPr>
            <a:r>
              <a:rPr lang="ru-RU" sz="900" dirty="0">
                <a:solidFill>
                  <a:srgbClr val="005792"/>
                </a:solidFill>
                <a:latin typeface="MetaNormalCyrLF-Roman"/>
              </a:rPr>
              <a:t>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</a:rPr>
              <a:t>     по пакетному обслуживанию</a:t>
            </a:r>
            <a:endParaRPr lang="ru-RU" sz="900" dirty="0">
              <a:solidFill>
                <a:srgbClr val="005792"/>
              </a:solidFill>
              <a:latin typeface="MetaNormalCyrLF-Roman"/>
            </a:endParaRPr>
          </a:p>
          <a:p>
            <a:pPr marL="180975" indent="-180975" algn="just">
              <a:buFont typeface="Wingdings" panose="05000000000000000000" pitchFamily="2" charset="2"/>
              <a:buChar char="§"/>
            </a:pPr>
            <a:endParaRPr lang="ru-RU" sz="1000" dirty="0" smtClean="0">
              <a:solidFill>
                <a:srgbClr val="005792"/>
              </a:solidFill>
              <a:latin typeface="MetaNormalCyrLF-Roman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603505" y="3917943"/>
            <a:ext cx="41570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005792"/>
                </a:solidFill>
                <a:latin typeface="MetaBoldCyrLF-Roman"/>
              </a:rPr>
              <a:t> ДОПОЛНИТЕЛЬНЫЕ ВОЗМОЖНОСТИ</a:t>
            </a:r>
            <a:endParaRPr lang="ru-RU" sz="1200" b="1" dirty="0">
              <a:solidFill>
                <a:srgbClr val="005792"/>
              </a:solidFill>
              <a:latin typeface="MetaBoldCyrLF-Roman"/>
            </a:endParaRPr>
          </a:p>
        </p:txBody>
      </p:sp>
      <p:sp>
        <p:nvSpPr>
          <p:cNvPr id="28" name="Заголовок 1"/>
          <p:cNvSpPr txBox="1">
            <a:spLocks/>
          </p:cNvSpPr>
          <p:nvPr/>
        </p:nvSpPr>
        <p:spPr bwMode="auto">
          <a:xfrm>
            <a:off x="24408" y="0"/>
            <a:ext cx="9005896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2000" tIns="45701" rIns="72000" bIns="45701" numCol="1" anchor="ctr" anchorCtr="0" compatLnSpc="1">
            <a:prstTxWarp prst="textNoShape">
              <a:avLst/>
            </a:prstTxWarp>
          </a:bodyPr>
          <a:lstStyle>
            <a:lvl1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l" defTabSz="912813" rtl="0" eaLnBrk="0" fontAlgn="base" hangingPunct="0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l" defTabSz="912813" rtl="0" fontAlgn="base">
              <a:spcBef>
                <a:spcPct val="0"/>
              </a:spcBef>
              <a:spcAft>
                <a:spcPct val="0"/>
              </a:spcAft>
              <a:defRPr sz="2400" i="1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marL="177800" eaLnBrk="1" hangingPunct="1"/>
            <a:r>
              <a:rPr lang="ru-RU" sz="1900" b="1" i="0" kern="1200" dirty="0" smtClean="0">
                <a:solidFill>
                  <a:srgbClr val="005792"/>
                </a:solidFill>
                <a:latin typeface="+mn-lt"/>
                <a:ea typeface="+mn-ea"/>
                <a:cs typeface="+mn-cs"/>
              </a:rPr>
              <a:t>ОБСЛУЖИВАНИЕ ВНЕШНЕЭКОНОМИЧЕСКОЙ ДЕЯТЕЛЬНОСТИ (ВЭД)</a:t>
            </a:r>
          </a:p>
          <a:p>
            <a:pPr marL="177800" eaLnBrk="1" hangingPunct="1"/>
            <a:r>
              <a:rPr lang="ru-RU" sz="1900" b="1" i="0" kern="1200" dirty="0" smtClean="0">
                <a:solidFill>
                  <a:srgbClr val="005792"/>
                </a:solidFill>
                <a:latin typeface="+mn-lt"/>
                <a:ea typeface="+mn-ea"/>
                <a:cs typeface="+mn-cs"/>
              </a:rPr>
              <a:t>И ВАЛЮТНЫЙ КОНТРОЛЬ</a:t>
            </a:r>
            <a:endParaRPr lang="ru-RU" sz="1900" b="1" i="0" kern="1200" dirty="0">
              <a:solidFill>
                <a:srgbClr val="005792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135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213" y="2315473"/>
            <a:ext cx="1807096" cy="1204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8577" y="2290611"/>
            <a:ext cx="1590036" cy="1184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Прямоугольник 75"/>
          <p:cNvSpPr/>
          <p:nvPr>
            <p:custDataLst>
              <p:tags r:id="rId1"/>
            </p:custDataLst>
          </p:nvPr>
        </p:nvSpPr>
        <p:spPr>
          <a:xfrm>
            <a:off x="4585730" y="1194924"/>
            <a:ext cx="4192642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уникальная </a:t>
            </a: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возможность обслуживания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валютным </a:t>
            </a: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контролером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оформление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паспорта сделки, проверка форм отчетности по валютному контролю, заполнение форм и документов за клиента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срочное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принятие документов и проведение расчетов</a:t>
            </a: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дистанционное прохождение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валютного контроля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и  проведение конверсионных операций  </a:t>
            </a:r>
            <a:endParaRPr lang="ru-RU" sz="900" dirty="0">
              <a:solidFill>
                <a:srgbClr val="005792"/>
              </a:solidFill>
              <a:latin typeface="MetaNormalCyrLF-Roman"/>
              <a:sym typeface="Arial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структурирование </a:t>
            </a: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сделок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 и  предварительный </a:t>
            </a:r>
          </a:p>
          <a:p>
            <a:pPr algn="just">
              <a:lnSpc>
                <a:spcPct val="150000"/>
              </a:lnSpc>
            </a:pPr>
            <a:r>
              <a:rPr lang="ru-RU" sz="900" dirty="0">
                <a:solidFill>
                  <a:srgbClr val="005792"/>
                </a:solidFill>
                <a:latin typeface="MetaNormalCyrLF-Roman"/>
                <a:sym typeface="Arial"/>
              </a:rPr>
              <a:t> </a:t>
            </a:r>
            <a:r>
              <a:rPr lang="ru-RU" sz="900" dirty="0" smtClean="0">
                <a:solidFill>
                  <a:srgbClr val="005792"/>
                </a:solidFill>
                <a:latin typeface="MetaNormalCyrLF-Roman"/>
                <a:sym typeface="Arial"/>
              </a:rPr>
              <a:t>    анализ документации</a:t>
            </a:r>
            <a:endParaRPr lang="ru-RU" sz="900" dirty="0">
              <a:solidFill>
                <a:srgbClr val="005792"/>
              </a:solidFill>
              <a:latin typeface="MetaNormalCyrLF-Roman"/>
              <a:sym typeface="Arial"/>
            </a:endParaRPr>
          </a:p>
        </p:txBody>
      </p:sp>
      <p:pic>
        <p:nvPicPr>
          <p:cNvPr id="135175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7148" y="4869160"/>
            <a:ext cx="1464540" cy="1460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5176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65" y="2769068"/>
            <a:ext cx="579883" cy="65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179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827370"/>
            <a:ext cx="576064" cy="69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9334" y="5334049"/>
            <a:ext cx="1613144" cy="105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4671128" y="4216167"/>
            <a:ext cx="37893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b="1" dirty="0" smtClean="0">
                <a:solidFill>
                  <a:srgbClr val="FF0000"/>
                </a:solidFill>
                <a:latin typeface="MetaNormalCyrLF-Roman"/>
              </a:rPr>
              <a:t>«ОНЛАЙН КОНВЕРСИЯ В БКО»</a:t>
            </a: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000" dirty="0" smtClean="0">
                <a:solidFill>
                  <a:srgbClr val="005792"/>
                </a:solidFill>
                <a:latin typeface="MetaNormalCyrLF-Roman"/>
              </a:rPr>
              <a:t>возможность заключать </a:t>
            </a:r>
            <a:r>
              <a:rPr lang="ru-RU" sz="1000" dirty="0">
                <a:solidFill>
                  <a:srgbClr val="005792"/>
                </a:solidFill>
                <a:latin typeface="MetaNormalCyrLF-Roman"/>
              </a:rPr>
              <a:t>сделки без обращения в Банк, в системе «Банк-клиент онлайн» и выбирать курс конверсии, меняющийся в реальном времени  в зависимости от динамики Биржи </a:t>
            </a:r>
            <a:r>
              <a:rPr lang="ru-RU" sz="1000" dirty="0" smtClean="0">
                <a:solidFill>
                  <a:srgbClr val="005792"/>
                </a:solidFill>
                <a:latin typeface="MetaNormalCyrLF-Roman"/>
              </a:rPr>
              <a:t>ММВБ</a:t>
            </a:r>
            <a:endParaRPr lang="ru-RU" sz="1000" dirty="0">
              <a:solidFill>
                <a:srgbClr val="005792"/>
              </a:solidFill>
              <a:latin typeface="MetaNormalCyrLF-Roman"/>
            </a:endParaRPr>
          </a:p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1000" dirty="0" smtClean="0">
                <a:solidFill>
                  <a:srgbClr val="005792"/>
                </a:solidFill>
                <a:latin typeface="MetaNormalCyrLF-Roman"/>
              </a:rPr>
              <a:t>удобный и понятный интерфейс</a:t>
            </a:r>
            <a:endParaRPr lang="ru-RU" sz="1000" dirty="0">
              <a:solidFill>
                <a:srgbClr val="005792"/>
              </a:solidFill>
              <a:latin typeface="MetaNormalCyrLF-Roman"/>
            </a:endParaRPr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720307"/>
            <a:ext cx="576064" cy="609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1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10" y="5687976"/>
            <a:ext cx="689991" cy="714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4194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1249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898"/>
            <a:ext cx="9143999" cy="6453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8424" y="6093296"/>
            <a:ext cx="57606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6293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1259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46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8424" y="6093296"/>
            <a:ext cx="57606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72549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65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 bwMode="auto">
          <a:xfrm>
            <a:off x="6012160" y="3717032"/>
            <a:ext cx="457200" cy="1800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–"/>
              <a:tabLst/>
            </a:pP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8424" y="6093296"/>
            <a:ext cx="57606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2683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35C8101-3C72-4FF5-B364-84088E42F88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pic>
        <p:nvPicPr>
          <p:cNvPr id="1280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6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388424" y="6093296"/>
            <a:ext cx="57606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1706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39&quot;&gt;&lt;version val=&quot;21066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mruColor&gt;&lt;m_vecMRU length=&quot;18&quot;&gt;&lt;elem m_fUsage=&quot;9.02024109917364750000E+000&quot;&gt;&lt;m_ppcolschidx val=&quot;0&quot;/&gt;&lt;m_rgb r=&quot;d5&quot; g=&quot;fd&quot; b=&quot;d0&quot;/&gt;&lt;/elem&gt;&lt;elem m_fUsage=&quot;9.41112903916796580000E-001&quot;&gt;&lt;m_ppcolschidx val=&quot;0&quot;/&gt;&lt;m_rgb r=&quot;f7&quot; g=&quot;dc&quot; b=&quot;d7&quot;/&gt;&lt;/elem&gt;&lt;elem m_fUsage=&quot;3.77850616694907910000E-002&quot;&gt;&lt;m_ppcolschidx val=&quot;0&quot;/&gt;&lt;m_rgb r=&quot;9e&quot; g=&quot;a&quot; b=&quot;33&quot;/&gt;&lt;/elem&gt;&lt;elem m_fUsage=&quot;3.02609030681876490000E-004&quot;&gt;&lt;m_ppcolschidx val=&quot;0&quot;/&gt;&lt;m_rgb r=&quot;41&quot; g=&quot;c5&quot; b=&quot;eb&quot;/&gt;&lt;/elem&gt;&lt;elem m_fUsage=&quot;1.82010828355682440000E-004&quot;&gt;&lt;m_ppcolschidx val=&quot;0&quot;/&gt;&lt;m_rgb r=&quot;b7&quot; g=&quot;eb&quot; b=&quot;b4&quot;/&gt;&lt;/elem&gt;&lt;elem m_fUsage=&quot;1.45221653790502240000E-004&quot;&gt;&lt;m_ppcolschidx val=&quot;0&quot;/&gt;&lt;m_rgb r=&quot;9f&quot; g=&quot;ff&quot; b=&quot;a5&quot;/&gt;&lt;/elem&gt;&lt;elem m_fUsage=&quot;1.21568781650218710000E-004&quot;&gt;&lt;m_ppcolschidx val=&quot;0&quot;/&gt;&lt;m_rgb r=&quot;92&quot; g=&quot;e0&quot; b=&quot;8d&quot;/&gt;&lt;/elem&gt;&lt;elem m_fUsage=&quot;9.87091804150729020000E-005&quot;&gt;&lt;m_ppcolschidx val=&quot;0&quot;/&gt;&lt;m_rgb r=&quot;e6&quot; g=&quot;93&quot; b=&quot;84&quot;/&gt;&lt;/elem&gt;&lt;elem m_fUsage=&quot;4.85031164228081140000E-006&quot;&gt;&lt;m_ppcolschidx val=&quot;0&quot;/&gt;&lt;m_rgb r=&quot;ee&quot; g=&quot;b8&quot; b=&quot;ae&quot;/&gt;&lt;/elem&gt;&lt;elem m_fUsage=&quot;2.81065499123373530000E-006&quot;&gt;&lt;m_ppcolschidx val=&quot;0&quot;/&gt;&lt;m_rgb r=&quot;f1&quot; g=&quot;f8&quot; b=&quot;7e&quot;/&gt;&lt;/elem&gt;&lt;elem m_fUsage=&quot;1.54453835974605830000E-006&quot;&gt;&lt;m_ppcolschidx val=&quot;0&quot;/&gt;&lt;m_rgb r=&quot;e1&quot; g=&quot;ec&quot; b=&quot;d&quot;/&gt;&lt;/elem&gt;&lt;elem m_fUsage=&quot;9.99903422685045600000E-007&quot;&gt;&lt;m_ppcolschidx val=&quot;0&quot;/&gt;&lt;m_rgb r=&quot;a9&quot; g=&quot;fb&quot; b=&quot;9f&quot;/&gt;&lt;/elem&gt;&lt;elem m_fUsage=&quot;5.43791544982454790000E-007&quot;&gt;&lt;m_ppcolschidx val=&quot;0&quot;/&gt;&lt;m_rgb r=&quot;fa&quot; g=&quot;fc&quot; b=&quot;c9&quot;/&gt;&lt;/elem&gt;&lt;elem m_fUsage=&quot;3.65842056302573780000E-008&quot;&gt;&lt;m_ppcolschidx val=&quot;0&quot;/&gt;&lt;m_rgb r=&quot;80&quot; g=&quot;9&quot; b=&quot;29&quot;/&gt;&lt;/elem&gt;&lt;elem m_fUsage=&quot;2.81847415974838130000E-008&quot;&gt;&lt;m_ppcolschidx val=&quot;0&quot;/&gt;&lt;m_rgb r=&quot;70&quot; g=&quot;7&quot; b=&quot;24&quot;/&gt;&lt;/elem&gt;&lt;elem m_fUsage=&quot;6.51915137094816190000E-010&quot;&gt;&lt;m_ppcolschidx val=&quot;0&quot;/&gt;&lt;m_rgb r=&quot;df&quot; g=&quot;73&quot; b=&quot;60&quot;/&gt;&lt;/elem&gt;&lt;elem m_fUsage=&quot;3.31928650125822230000E-010&quot;&gt;&lt;m_ppcolschidx val=&quot;0&quot;/&gt;&lt;m_rgb r=&quot;ba&quot; g=&quot;3e&quot; b=&quot;27&quot;/&gt;&lt;/elem&gt;&lt;elem m_fUsage=&quot;1.17658836200567240000E-010&quot;&gt;&lt;m_ppcolschidx val=&quot;0&quot;/&gt;&lt;m_rgb r=&quot;f9&quot; g=&quot;97&quot; b=&quot;b1&quot;/&gt;&lt;/elem&gt;&lt;/m_vecMRU&gt;&lt;/m_mruColor&gt;&lt;m_mapectfillschemeMRU&gt;&lt;key val=&quot;1&quot;/&gt;&lt;elem&gt;&lt;m_nPartnerID val=&quot;530&quot;/&gt;&lt;m_nIndex val=&quot;0&quot;/&gt;&lt;/elem&gt;&lt;/m_mapectfillschemeMRU&gt;&lt;m_eweekdayFirstOfWeek val=&quot;2&quot;/&gt;&lt;m_eweekdayFirstOfWorkweek val=&quot;2&quot;/&gt;&lt;m_eweekdayFirstOfWeekend val=&quot;7&quot;/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,&lt;/m_chDecimalSymbol&gt;&lt;m_nGroupingDigits val=&quot;3&quot;/&gt;&lt;m_chGroupingSymbol&gt; &lt;/m_chGroupingSymbol&gt;&lt;m_chDecimalSymbol17909&gt;,&lt;/m_chDecimalSymbol17909&gt;&lt;m_nGroupingDigits17909 val=&quot;3&quot;/&gt;&lt;m_chGroupingSymbol17909&gt; &lt;/m_chGroupingSymbol17909&gt;&lt;/m_precDefault&gt;&lt;/CDefaultPrec&gt;&lt;/root&gt;"/>
  <p:tag name="THINKCELLUNDODONOTDELETE" val="326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G2euWLrEeIEQPP_Dh5Gw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j5jvUPmsE.6Cg7uOxsBMA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.CbxYCyvY0GEfJpoHMcb_w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_7jHZiki0G2nzWB4KoQm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_9zM1p.ok6Uz.exRpX90w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3Q4n6tgpEGWKoXPgWbCVA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5.gdRzZY0Gr.ssbVwqEbQ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pd4W_WXGEKpFpwsL_U5RQ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sOdnbrAjkS_cC_qtMjEBA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tOZD.GhdUmLpxMdwBGy6Q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bHpzpKfwkKL6skE9YQ5LA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MYhpMPKt0yCZjecY2D6fA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0GbvX0Gw0m34Owum10R6w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9KEY4oPYkegw5Wv8PDvuQ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B63SNIM_kayVKUaFtj7jA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4r2Zph3kE2Jkp59wtGLWg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OQYZ9HxU6ZlM6aAQvY.w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H8MgmGDiU2MuPhBIbD3V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72nP_2kb0Sw.MVZ0rXUQg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j7Udttea06PSs8TcyqkWw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xQubF3qE6ZPFHlyk0N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OL37Pm7XkKFYelEFKD90Q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0rgMmXPiUygP10y3wG5Hw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BqEc0Z9EU2U6XODLMOoqQ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Nm1prFdUkqNFak.jupeAQ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R7HYyC4w0mZ3oz7KyCA0g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J8dakxGhkClXpIYhRHCNg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Ymm25VTfk.N_LGQInhS.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ecVjts0Ek6cMLf2a8s9Vg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Y86xAqs202QpS8FQ5vMAw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JiajQwjgkCNheQBqAdUtA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zfr597eIUm8wgKBMr0mWw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23LZdm4W0uwQqngKm3uQg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CeVOOlJJU.nVp9h8wUy6Q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ci2ho2nxE2TjbN8x1FFn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w.wW5mFJkeMaGgTnjLjlA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e8ExxSjGEOh8jwWVJp4Cg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0Er.jakTkW0HE.2lGhB4g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rsc10ufTESWpf8FaC_WMw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bMV6jcR2UKUTEtnVDdNwQ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MMHZKsJD0Khi81UqUm0.A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Qw11XOL2EmuYQMTPKmi7g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EKHPGI1sEi2ks3CChkISA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VhjuzLJUixyJ7fX9VvVQ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dsd0AVVIEaa_et9YKOyuQ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R.e2YNxnkustVgdK3rPpg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t1A2PhZ10mjR6b2Ub2sVg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scw1hQCkKSQ.kBdmOLrw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fcXzh0v7kW5kB7xZ6Hsdg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pjNZYOW.EyCVEryC5oCOQ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YlHZuibx0G.9Svw._.P0w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9PqU7x2EKNaOCikveLEw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1SuyZHeTkOAtsUC_Mpz7g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C_Xn1a6PUyDHMF8_CErzg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been7D8hkew_SBBxjGSow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57gGa8iIpkyTks4.k4koHw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LJzO_5Df0mAIGkDjmnWng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AwCNFZDDkaZ2RCniEgRw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_eX5kZ.Q0u7SU1wSFwjkQ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d1x8rSmjE2fIL50VAhv3Q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khp8vAb_keyBh7eeWYczA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3iQz9a6CkykqmKjTqXKIw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HUdJrkD10WVIqFHWTluGA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MUEFKZRtEedShAC.IXIIA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1hd4vKw0U.sIDyIFGB.L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jVagIPQml02jniRlgFSwdA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q1mTWFY4kOm.NjM.aPpMw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nWL2d1OoUuyZ8Bc_yeNEw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QSiiXbKREq7V8iY_wW_hg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XPWNNVphkuSZ829dfcFEg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iwYr9N5AEObB29uL8akQg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NTnSlaFPESosSEG1eE_hQ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XbBfilKAUGHqSKCznGXh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pLtwsrokeSwlQHwQRfJg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TJIfGsqn0u7gTqd1vxJwA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F.PrQZd_Em.OaKZ2sOI.g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WIj0j0ZLkW2H1iFdQkEfg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rlKb50n1U2Dh5QWjAdLWg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.1m6yNsdUW6oTBQ6DGXHQ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IT.58UDxUa2Cy9FoM6lG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JZ0YSsBK0qvufBs5fomqQ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FK_R0zfX0enHpy1WhabN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tKn80c5hz0Sl2M.lcYVd0w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qCJmBphyEiygf7lAHpBcA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HEQH7rYe0aQ.Rsd4D7COQ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AkFZ2_64ECS9kiH.hcXag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cE2DFNEY0SeFpE3hoTtq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XVuoNGUYUOPrlt4GbGKWg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0AiDE8tMEOyrCVWP75Pwg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gjp6D3I0KMiUkAZ6YBXQ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DUU5BLlS0u8HtLzsNT3fg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ADVn2nOFgUaNFgPOz1f89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WRo1KwkLEuYfJTyNEqfc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5rDeL4ui0Kz.JbpzYdLMA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D.1MwoKck6wVcwLJq80s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v0YoWGd.ECN.sgINOZoPQ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91bVU3aIkGs79y4a7mA4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O.upTq9Ey2LwUUlvaKyA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_u10rrDXEWU8qdISgJsGA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S4Tnh6UekW4R_C65iVdWQ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ocseKevs0.HPyzLVkd1w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Zqhy.20wUeo4orWvh_zLw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4_1yZ_Rr0ycTBAC9WWcRg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nDKR1zMm0q4ClmLWkHTd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CQbalJTGkK9M.9ItXSPi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CISBnW0YEWjo1UFHMPh_g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FblWb6wskC90en8_82BL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.pSr4FCk.jzkGKzTpUmg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iQcimZesEqzuIOKHbfE0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QGeGuikvUqaczV6Z6glIQ"/>
</p:tagLst>
</file>

<file path=ppt/theme/theme1.xml><?xml version="1.0" encoding="utf-8"?>
<a:theme xmlns:a="http://schemas.openxmlformats.org/drawingml/2006/main" name="5_Default Design">
  <a:themeElements>
    <a:clrScheme name="5_Default Design 14">
      <a:dk1>
        <a:srgbClr val="0A2973"/>
      </a:dk1>
      <a:lt1>
        <a:srgbClr val="FFFFFF"/>
      </a:lt1>
      <a:dk2>
        <a:srgbClr val="0A2973"/>
      </a:dk2>
      <a:lt2>
        <a:srgbClr val="808080"/>
      </a:lt2>
      <a:accent1>
        <a:srgbClr val="3A4B8C"/>
      </a:accent1>
      <a:accent2>
        <a:srgbClr val="D4E1F0"/>
      </a:accent2>
      <a:accent3>
        <a:srgbClr val="FFFFFF"/>
      </a:accent3>
      <a:accent4>
        <a:srgbClr val="072161"/>
      </a:accent4>
      <a:accent5>
        <a:srgbClr val="AEB1C5"/>
      </a:accent5>
      <a:accent6>
        <a:srgbClr val="C0CCD9"/>
      </a:accent6>
      <a:hlink>
        <a:srgbClr val="FEC278"/>
      </a:hlink>
      <a:folHlink>
        <a:srgbClr val="D884BA"/>
      </a:folHlink>
    </a:clrScheme>
    <a:fontScheme name="5_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Char char="–"/>
          <a:tabLst/>
          <a:defRPr kumimoji="0" lang="ru-RU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charset="0"/>
          <a:buChar char="–"/>
          <a:tabLst/>
          <a:defRPr kumimoji="0" lang="ru-RU" sz="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3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F8A44A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E19442"/>
        </a:accent6>
        <a:hlink>
          <a:srgbClr val="C64C9B"/>
        </a:hlink>
        <a:folHlink>
          <a:srgbClr val="92CD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14">
        <a:dk1>
          <a:srgbClr val="0A2973"/>
        </a:dk1>
        <a:lt1>
          <a:srgbClr val="FFFFFF"/>
        </a:lt1>
        <a:dk2>
          <a:srgbClr val="0A2973"/>
        </a:dk2>
        <a:lt2>
          <a:srgbClr val="808080"/>
        </a:lt2>
        <a:accent1>
          <a:srgbClr val="3A4B8C"/>
        </a:accent1>
        <a:accent2>
          <a:srgbClr val="D4E1F0"/>
        </a:accent2>
        <a:accent3>
          <a:srgbClr val="FFFFFF"/>
        </a:accent3>
        <a:accent4>
          <a:srgbClr val="072161"/>
        </a:accent4>
        <a:accent5>
          <a:srgbClr val="AEB1C5"/>
        </a:accent5>
        <a:accent6>
          <a:srgbClr val="C0CCD9"/>
        </a:accent6>
        <a:hlink>
          <a:srgbClr val="FEC278"/>
        </a:hlink>
        <a:folHlink>
          <a:srgbClr val="D884B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Universal Template">
  <a:themeElements>
    <a:clrScheme name="2_Universal Template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FFFFFF"/>
      </a:accent3>
      <a:accent4>
        <a:srgbClr val="000000"/>
      </a:accent4>
      <a:accent5>
        <a:srgbClr val="E0EDFD"/>
      </a:accent5>
      <a:accent6>
        <a:srgbClr val="839FE7"/>
      </a:accent6>
      <a:hlink>
        <a:srgbClr val="0066CC"/>
      </a:hlink>
      <a:folHlink>
        <a:srgbClr val="002960"/>
      </a:folHlink>
    </a:clrScheme>
    <a:fontScheme name="2_Universal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66FF">
                <a:gamma/>
                <a:tint val="0"/>
                <a:invGamma/>
              </a:srgbClr>
            </a:gs>
            <a:gs pos="100000">
              <a:srgbClr val="3366FF"/>
            </a:gs>
          </a:gsLst>
          <a:path path="rect">
            <a:fillToRect l="50000" t="50000" r="50000" b="5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66FF">
                <a:gamma/>
                <a:tint val="0"/>
                <a:invGamma/>
              </a:srgbClr>
            </a:gs>
            <a:gs pos="100000">
              <a:srgbClr val="3366FF"/>
            </a:gs>
          </a:gsLst>
          <a:path path="rect">
            <a:fillToRect l="50000" t="50000" r="50000" b="5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Universal Template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3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F8DFF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557FE7"/>
        </a:accent6>
        <a:hlink>
          <a:srgbClr val="96C5F8"/>
        </a:hlink>
        <a:folHlink>
          <a:srgbClr val="D8E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4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2960"/>
        </a:accent1>
        <a:accent2>
          <a:srgbClr val="0066CC"/>
        </a:accent2>
        <a:accent3>
          <a:srgbClr val="AAAAAA"/>
        </a:accent3>
        <a:accent4>
          <a:srgbClr val="DADADA"/>
        </a:accent4>
        <a:accent5>
          <a:srgbClr val="AAACB6"/>
        </a:accent5>
        <a:accent6>
          <a:srgbClr val="005CB9"/>
        </a:accent6>
        <a:hlink>
          <a:srgbClr val="91B0FF"/>
        </a:hlink>
        <a:folHlink>
          <a:srgbClr val="C7E0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5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E7B95C"/>
        </a:accent6>
        <a:hlink>
          <a:srgbClr val="4F8636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6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7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AAA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8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9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0A2A0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10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174A7C"/>
        </a:accent1>
        <a:accent2>
          <a:srgbClr val="50A2A0"/>
        </a:accent2>
        <a:accent3>
          <a:srgbClr val="AAAAAA"/>
        </a:accent3>
        <a:accent4>
          <a:srgbClr val="DADADA"/>
        </a:accent4>
        <a:accent5>
          <a:srgbClr val="ABB1BF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11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FFFFFF"/>
        </a:accent1>
        <a:accent2>
          <a:srgbClr val="BFCAD7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ADB7C3"/>
        </a:accent6>
        <a:hlink>
          <a:srgbClr val="8094AF"/>
        </a:hlink>
        <a:folHlink>
          <a:srgbClr val="405E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Universal Template">
  <a:themeElements>
    <a:clrScheme name="2_Universal Template 2">
      <a:dk1>
        <a:srgbClr val="000000"/>
      </a:dk1>
      <a:lt1>
        <a:srgbClr val="FFFFFF"/>
      </a:lt1>
      <a:dk2>
        <a:srgbClr val="002960"/>
      </a:dk2>
      <a:lt2>
        <a:srgbClr val="FFFFFF"/>
      </a:lt2>
      <a:accent1>
        <a:srgbClr val="C7E0FB"/>
      </a:accent1>
      <a:accent2>
        <a:srgbClr val="91B0FF"/>
      </a:accent2>
      <a:accent3>
        <a:srgbClr val="FFFFFF"/>
      </a:accent3>
      <a:accent4>
        <a:srgbClr val="000000"/>
      </a:accent4>
      <a:accent5>
        <a:srgbClr val="E0EDFD"/>
      </a:accent5>
      <a:accent6>
        <a:srgbClr val="839FE7"/>
      </a:accent6>
      <a:hlink>
        <a:srgbClr val="0066CC"/>
      </a:hlink>
      <a:folHlink>
        <a:srgbClr val="002960"/>
      </a:folHlink>
    </a:clrScheme>
    <a:fontScheme name="2_Universal 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66FF">
                <a:gamma/>
                <a:tint val="0"/>
                <a:invGamma/>
              </a:srgbClr>
            </a:gs>
            <a:gs pos="100000">
              <a:srgbClr val="3366FF"/>
            </a:gs>
          </a:gsLst>
          <a:path path="rect">
            <a:fillToRect l="50000" t="50000" r="50000" b="5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rgbClr val="3366FF">
                <a:gamma/>
                <a:tint val="0"/>
                <a:invGamma/>
              </a:srgbClr>
            </a:gs>
            <a:gs pos="100000">
              <a:srgbClr val="3366FF"/>
            </a:gs>
          </a:gsLst>
          <a:path path="rect">
            <a:fillToRect l="50000" t="50000" r="50000" b="50000"/>
          </a:path>
        </a:gra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Universal Template 1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FF"/>
        </a:accent1>
        <a:accent2>
          <a:srgbClr val="D0D0D0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BCBCBC"/>
        </a:accent6>
        <a:hlink>
          <a:srgbClr val="909090"/>
        </a:hlink>
        <a:folHlink>
          <a:srgbClr val="6060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2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91B0FF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839FE7"/>
        </a:accent6>
        <a:hlink>
          <a:srgbClr val="0066CC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3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F8DFF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557FE7"/>
        </a:accent6>
        <a:hlink>
          <a:srgbClr val="96C5F8"/>
        </a:hlink>
        <a:folHlink>
          <a:srgbClr val="D8E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4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2960"/>
        </a:accent1>
        <a:accent2>
          <a:srgbClr val="0066CC"/>
        </a:accent2>
        <a:accent3>
          <a:srgbClr val="AAAAAA"/>
        </a:accent3>
        <a:accent4>
          <a:srgbClr val="DADADA"/>
        </a:accent4>
        <a:accent5>
          <a:srgbClr val="AAACB6"/>
        </a:accent5>
        <a:accent6>
          <a:srgbClr val="005CB9"/>
        </a:accent6>
        <a:hlink>
          <a:srgbClr val="91B0FF"/>
        </a:hlink>
        <a:folHlink>
          <a:srgbClr val="C7E0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5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E7B95C"/>
        </a:accent6>
        <a:hlink>
          <a:srgbClr val="4F8636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6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7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0066CC"/>
        </a:accent1>
        <a:accent2>
          <a:srgbClr val="4F8636"/>
        </a:accent2>
        <a:accent3>
          <a:srgbClr val="AAAAAA"/>
        </a:accent3>
        <a:accent4>
          <a:srgbClr val="DADADA"/>
        </a:accent4>
        <a:accent5>
          <a:srgbClr val="AAB8E2"/>
        </a:accent5>
        <a:accent6>
          <a:srgbClr val="477930"/>
        </a:accent6>
        <a:hlink>
          <a:srgbClr val="FF9900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8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7E0FB"/>
        </a:accent1>
        <a:accent2>
          <a:srgbClr val="C7C293"/>
        </a:accent2>
        <a:accent3>
          <a:srgbClr val="FFFFFF"/>
        </a:accent3>
        <a:accent4>
          <a:srgbClr val="000000"/>
        </a:accent4>
        <a:accent5>
          <a:srgbClr val="E0EDFD"/>
        </a:accent5>
        <a:accent6>
          <a:srgbClr val="B4B085"/>
        </a:accent6>
        <a:hlink>
          <a:srgbClr val="50A2A0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Universal Template 9">
        <a:dk1>
          <a:srgbClr val="002960"/>
        </a:dk1>
        <a:lt1>
          <a:srgbClr val="FFFFFF"/>
        </a:lt1>
        <a:dk2>
          <a:srgbClr val="002960"/>
        </a:dk2>
        <a:lt2>
          <a:srgbClr val="FFBE3D"/>
        </a:lt2>
        <a:accent1>
          <a:srgbClr val="0066CC"/>
        </a:accent1>
        <a:accent2>
          <a:srgbClr val="50A2A0"/>
        </a:accent2>
        <a:accent3>
          <a:srgbClr val="AAACB6"/>
        </a:accent3>
        <a:accent4>
          <a:srgbClr val="DADADA"/>
        </a:accent4>
        <a:accent5>
          <a:srgbClr val="AAB8E2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10">
        <a:dk1>
          <a:srgbClr val="000000"/>
        </a:dk1>
        <a:lt1>
          <a:srgbClr val="FFFFFF"/>
        </a:lt1>
        <a:dk2>
          <a:srgbClr val="000000"/>
        </a:dk2>
        <a:lt2>
          <a:srgbClr val="FFBE3D"/>
        </a:lt2>
        <a:accent1>
          <a:srgbClr val="174A7C"/>
        </a:accent1>
        <a:accent2>
          <a:srgbClr val="50A2A0"/>
        </a:accent2>
        <a:accent3>
          <a:srgbClr val="AAAAAA"/>
        </a:accent3>
        <a:accent4>
          <a:srgbClr val="DADADA"/>
        </a:accent4>
        <a:accent5>
          <a:srgbClr val="ABB1BF"/>
        </a:accent5>
        <a:accent6>
          <a:srgbClr val="489291"/>
        </a:accent6>
        <a:hlink>
          <a:srgbClr val="C7C293"/>
        </a:hlink>
        <a:folHlink>
          <a:srgbClr val="FFBE3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Universal Template 11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FFFFFF"/>
        </a:accent1>
        <a:accent2>
          <a:srgbClr val="BFCAD7"/>
        </a:accent2>
        <a:accent3>
          <a:srgbClr val="FFFFFF"/>
        </a:accent3>
        <a:accent4>
          <a:srgbClr val="000000"/>
        </a:accent4>
        <a:accent5>
          <a:srgbClr val="FFFFFF"/>
        </a:accent5>
        <a:accent6>
          <a:srgbClr val="ADB7C3"/>
        </a:accent6>
        <a:hlink>
          <a:srgbClr val="8094AF"/>
        </a:hlink>
        <a:folHlink>
          <a:srgbClr val="405E8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20E2E59ED5BB114C85866FBC584E9E6B" ma:contentTypeVersion="1" ma:contentTypeDescription="Создание документа." ma:contentTypeScope="" ma:versionID="240a002119406c49cb15d328e14e4e09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6433b2bd21717ea862bba6e2ab66b05d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Дата начала расписания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Дата окончания расписания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033F961-58CF-4C32-959B-74C15ECF7C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0EF49A1F-5979-4D88-B22C-191AD8CDFE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7D319FF-A3F1-429A-86B4-B514179664EF}">
  <ds:schemaRefs>
    <ds:schemaRef ds:uri="http://schemas.microsoft.com/office/2006/documentManagement/types"/>
    <ds:schemaRef ds:uri="http://purl.org/dc/terms/"/>
    <ds:schemaRef ds:uri="http://schemas.microsoft.com/sharepoint/v3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132512</TotalTime>
  <Words>2187</Words>
  <Application>Microsoft Office PowerPoint</Application>
  <PresentationFormat>Экран (4:3)</PresentationFormat>
  <Paragraphs>372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5_Default Design</vt:lpstr>
      <vt:lpstr>2_Universal Template</vt:lpstr>
      <vt:lpstr>3_Universal Template</vt:lpstr>
      <vt:lpstr>Тема Office</vt:lpstr>
      <vt:lpstr>think-cell Slide</vt:lpstr>
      <vt:lpstr>Документ</vt:lpstr>
      <vt:lpstr>Презентация PowerPoint</vt:lpstr>
      <vt:lpstr>О БАНКЕ</vt:lpstr>
      <vt:lpstr>СОДЕРЖАНИЕ</vt:lpstr>
      <vt:lpstr>РАЗМЕЩЕНИЕ СВОБОДНЫХ СРЕДСТВ*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ФИНАНСИРОВАНИЕ БИЗНЕСА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VTB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Ilia Vasiliev</dc:creator>
  <cp:lastModifiedBy>Олег</cp:lastModifiedBy>
  <cp:revision>9678</cp:revision>
  <cp:lastPrinted>2015-12-14T06:47:11Z</cp:lastPrinted>
  <dcterms:created xsi:type="dcterms:W3CDTF">2010-09-10T10:57:03Z</dcterms:created>
  <dcterms:modified xsi:type="dcterms:W3CDTF">2017-04-20T00:25:53Z</dcterms:modified>
</cp:coreProperties>
</file>